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Lst>
  <p:sldSz cx="18288000" cy="10287000"/>
  <p:notesSz cx="6858000" cy="9144000"/>
  <p:embeddedFontLst>
    <p:embeddedFont>
      <p:font typeface="Times New Roman Italics" panose="02030502070405090303"/>
      <p:italic r:id="rId16"/>
    </p:embeddedFont>
    <p:embeddedFont>
      <p:font typeface="Calibri (MS)" panose="020F0502020204030204"/>
      <p:regular r:id="rId17"/>
    </p:embeddedFont>
    <p:embeddedFont>
      <p:font typeface="Times New Roman Medium" panose="02030502070405020303"/>
      <p:regular r:id="rId18"/>
    </p:embeddedFont>
    <p:embeddedFont>
      <p:font typeface="Public Sans Thin"/>
      <p:regular r:id="rId19"/>
    </p:embeddedFont>
    <p:embeddedFont>
      <p:font typeface="Public Sans Medium"/>
      <p:regular r:id="rId20"/>
    </p:embeddedFont>
    <p:embeddedFont>
      <p:font typeface="Calibri" panose="020F0502020204030204" charset="0"/>
      <p:regular r:id="rId21"/>
      <p:bold r:id="rId22"/>
      <p:italic r:id="rId23"/>
      <p:boldItalic r:id="rId24"/>
    </p:embeddedFont>
  </p:embeddedFontLst>
  <p:custDataLst>
    <p:tags r:id="rId2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gs" Target="tags/tag1.xml"/><Relationship Id="rId24" Type="http://schemas.openxmlformats.org/officeDocument/2006/relationships/font" Target="fonts/font9.fntdata"/><Relationship Id="rId23" Type="http://schemas.openxmlformats.org/officeDocument/2006/relationships/font" Target="fonts/font8.fntdata"/><Relationship Id="rId22" Type="http://schemas.openxmlformats.org/officeDocument/2006/relationships/font" Target="fonts/font7.fntdata"/><Relationship Id="rId21" Type="http://schemas.openxmlformats.org/officeDocument/2006/relationships/font" Target="fonts/font6.fntdata"/><Relationship Id="rId20" Type="http://schemas.openxmlformats.org/officeDocument/2006/relationships/font" Target="fonts/font5.fntdata"/><Relationship Id="rId2" Type="http://schemas.openxmlformats.org/officeDocument/2006/relationships/theme" Target="theme/theme1.xml"/><Relationship Id="rId19" Type="http://schemas.openxmlformats.org/officeDocument/2006/relationships/font" Target="fonts/font4.fntdata"/><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13.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jpeg"/><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jpeg"/><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1.jpeg"/><Relationship Id="rId4" Type="http://schemas.openxmlformats.org/officeDocument/2006/relationships/image" Target="../media/image10.jpeg"/><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jpeg"/><Relationship Id="rId1"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jpeg"/><Relationship Id="rId1"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8E6E3"/>
        </a:solidFill>
        <a:effectLst/>
      </p:bgPr>
    </p:bg>
    <p:spTree>
      <p:nvGrpSpPr>
        <p:cNvPr id="1" name=""/>
        <p:cNvGrpSpPr/>
        <p:nvPr/>
      </p:nvGrpSpPr>
      <p:grpSpPr>
        <a:xfrm>
          <a:off x="0" y="0"/>
          <a:ext cx="0" cy="0"/>
          <a:chOff x="0" y="0"/>
          <a:chExt cx="0" cy="0"/>
        </a:xfrm>
      </p:grpSpPr>
      <p:sp>
        <p:nvSpPr>
          <p:cNvPr id="2" name="Freeform 2"/>
          <p:cNvSpPr/>
          <p:nvPr/>
        </p:nvSpPr>
        <p:spPr>
          <a:xfrm>
            <a:off x="0" y="9773285"/>
            <a:ext cx="18288000" cy="513715"/>
          </a:xfrm>
          <a:custGeom>
            <a:avLst/>
            <a:gdLst/>
            <a:ahLst/>
            <a:cxnLst/>
            <a:rect l="l" t="t" r="r" b="b"/>
            <a:pathLst>
              <a:path w="18288000" h="513715">
                <a:moveTo>
                  <a:pt x="0" y="0"/>
                </a:moveTo>
                <a:lnTo>
                  <a:pt x="18288000" y="0"/>
                </a:lnTo>
                <a:lnTo>
                  <a:pt x="18288000" y="513715"/>
                </a:lnTo>
                <a:lnTo>
                  <a:pt x="0" y="513715"/>
                </a:lnTo>
                <a:lnTo>
                  <a:pt x="0" y="0"/>
                </a:lnTo>
                <a:close/>
              </a:path>
            </a:pathLst>
          </a:custGeom>
          <a:blipFill>
            <a:blip r:embed="rId1"/>
            <a:stretch>
              <a:fillRect t="-1095156" b="-807315"/>
            </a:stretch>
          </a:blipFill>
        </p:spPr>
      </p:sp>
      <p:sp>
        <p:nvSpPr>
          <p:cNvPr id="3" name="Freeform 3"/>
          <p:cNvSpPr/>
          <p:nvPr/>
        </p:nvSpPr>
        <p:spPr>
          <a:xfrm>
            <a:off x="1028700" y="383816"/>
            <a:ext cx="3151042" cy="1022797"/>
          </a:xfrm>
          <a:custGeom>
            <a:avLst/>
            <a:gdLst/>
            <a:ahLst/>
            <a:cxnLst/>
            <a:rect l="l" t="t" r="r" b="b"/>
            <a:pathLst>
              <a:path w="3151042" h="1022797">
                <a:moveTo>
                  <a:pt x="0" y="0"/>
                </a:moveTo>
                <a:lnTo>
                  <a:pt x="3151042" y="0"/>
                </a:lnTo>
                <a:lnTo>
                  <a:pt x="3151042" y="1022798"/>
                </a:lnTo>
                <a:lnTo>
                  <a:pt x="0" y="1022798"/>
                </a:lnTo>
                <a:lnTo>
                  <a:pt x="0" y="0"/>
                </a:lnTo>
                <a:close/>
              </a:path>
            </a:pathLst>
          </a:custGeom>
          <a:blipFill>
            <a:blip r:embed="rId2"/>
            <a:stretch>
              <a:fillRect/>
            </a:stretch>
          </a:blipFill>
        </p:spPr>
      </p:sp>
      <p:sp>
        <p:nvSpPr>
          <p:cNvPr id="4" name="TextBox 4"/>
          <p:cNvSpPr txBox="1"/>
          <p:nvPr/>
        </p:nvSpPr>
        <p:spPr>
          <a:xfrm>
            <a:off x="2198674" y="3190013"/>
            <a:ext cx="13890651" cy="3221101"/>
          </a:xfrm>
          <a:prstGeom prst="rect">
            <a:avLst/>
          </a:prstGeom>
        </p:spPr>
        <p:txBody>
          <a:bodyPr lIns="0" tIns="0" rIns="0" bIns="0" rtlCol="0" anchor="t">
            <a:spAutoFit/>
          </a:bodyPr>
          <a:lstStyle/>
          <a:p>
            <a:pPr algn="ctr">
              <a:lnSpc>
                <a:spcPts val="8190"/>
              </a:lnSpc>
            </a:pPr>
            <a:r>
              <a:rPr lang="en-US" sz="6400" spc="-255">
                <a:solidFill>
                  <a:srgbClr val="36211B"/>
                </a:solidFill>
                <a:latin typeface="Times New Roman" panose="02020603050405020304"/>
              </a:rPr>
              <a:t>STAGE DE DÉVELOPPEMENT D'INTERFACE HOMME-MACHINE</a:t>
            </a:r>
            <a:endParaRPr lang="en-US" sz="6400" spc="-255">
              <a:solidFill>
                <a:srgbClr val="36211B"/>
              </a:solidFill>
              <a:latin typeface="Times New Roman" panose="02020603050405020304"/>
            </a:endParaRPr>
          </a:p>
          <a:p>
            <a:pPr algn="ctr">
              <a:lnSpc>
                <a:spcPts val="8190"/>
              </a:lnSpc>
            </a:pPr>
          </a:p>
        </p:txBody>
      </p:sp>
      <p:sp>
        <p:nvSpPr>
          <p:cNvPr id="5" name="Freeform 5"/>
          <p:cNvSpPr/>
          <p:nvPr/>
        </p:nvSpPr>
        <p:spPr>
          <a:xfrm>
            <a:off x="13963974" y="383816"/>
            <a:ext cx="3295326" cy="833486"/>
          </a:xfrm>
          <a:custGeom>
            <a:avLst/>
            <a:gdLst/>
            <a:ahLst/>
            <a:cxnLst/>
            <a:rect l="l" t="t" r="r" b="b"/>
            <a:pathLst>
              <a:path w="3295326" h="833486">
                <a:moveTo>
                  <a:pt x="0" y="0"/>
                </a:moveTo>
                <a:lnTo>
                  <a:pt x="3295326" y="0"/>
                </a:lnTo>
                <a:lnTo>
                  <a:pt x="3295326" y="833486"/>
                </a:lnTo>
                <a:lnTo>
                  <a:pt x="0" y="833486"/>
                </a:lnTo>
                <a:lnTo>
                  <a:pt x="0" y="0"/>
                </a:lnTo>
                <a:close/>
              </a:path>
            </a:pathLst>
          </a:custGeom>
          <a:blipFill>
            <a:blip r:embed="rId3"/>
            <a:stretch>
              <a:fillRect/>
            </a:stretch>
          </a:blipFill>
        </p:spPr>
      </p:sp>
      <p:sp>
        <p:nvSpPr>
          <p:cNvPr id="6" name="TextBox 6"/>
          <p:cNvSpPr txBox="1"/>
          <p:nvPr/>
        </p:nvSpPr>
        <p:spPr>
          <a:xfrm>
            <a:off x="1028700" y="8223089"/>
            <a:ext cx="6533100" cy="1327785"/>
          </a:xfrm>
          <a:prstGeom prst="rect">
            <a:avLst/>
          </a:prstGeom>
        </p:spPr>
        <p:txBody>
          <a:bodyPr lIns="0" tIns="0" rIns="0" bIns="0" rtlCol="0" anchor="t">
            <a:spAutoFit/>
          </a:bodyPr>
          <a:lstStyle/>
          <a:p>
            <a:pPr>
              <a:lnSpc>
                <a:spcPts val="5040"/>
              </a:lnSpc>
            </a:pPr>
            <a:r>
              <a:rPr lang="en-US" sz="3600" spc="-144">
                <a:solidFill>
                  <a:srgbClr val="36211B"/>
                </a:solidFill>
                <a:latin typeface="Times New Roman Italics" panose="02030502070405090303"/>
              </a:rPr>
              <a:t>Deltacad</a:t>
            </a:r>
            <a:endParaRPr lang="en-US" sz="3600" spc="-144">
              <a:solidFill>
                <a:srgbClr val="36211B"/>
              </a:solidFill>
              <a:latin typeface="Times New Roman Italics" panose="02030502070405090303"/>
            </a:endParaRPr>
          </a:p>
          <a:p>
            <a:pPr algn="l">
              <a:lnSpc>
                <a:spcPts val="5040"/>
              </a:lnSpc>
            </a:pPr>
            <a:r>
              <a:rPr lang="en-US" sz="3600" spc="-144">
                <a:solidFill>
                  <a:srgbClr val="36211B"/>
                </a:solidFill>
                <a:latin typeface="Times New Roman Italics" panose="02030502070405090303"/>
              </a:rPr>
              <a:t>60610, Lacroix Saint-Ouen, France</a:t>
            </a:r>
            <a:endParaRPr lang="en-US" sz="3600" spc="-144">
              <a:solidFill>
                <a:srgbClr val="36211B"/>
              </a:solidFill>
              <a:latin typeface="Times New Roman Italics" panose="02030502070405090303"/>
            </a:endParaRPr>
          </a:p>
        </p:txBody>
      </p:sp>
      <p:sp>
        <p:nvSpPr>
          <p:cNvPr id="7" name="TextBox 7"/>
          <p:cNvSpPr txBox="1"/>
          <p:nvPr/>
        </p:nvSpPr>
        <p:spPr>
          <a:xfrm>
            <a:off x="8941431" y="8223089"/>
            <a:ext cx="8317869" cy="1327785"/>
          </a:xfrm>
          <a:prstGeom prst="rect">
            <a:avLst/>
          </a:prstGeom>
        </p:spPr>
        <p:txBody>
          <a:bodyPr lIns="0" tIns="0" rIns="0" bIns="0" rtlCol="0" anchor="t">
            <a:spAutoFit/>
          </a:bodyPr>
          <a:lstStyle/>
          <a:p>
            <a:pPr>
              <a:lnSpc>
                <a:spcPts val="5040"/>
              </a:lnSpc>
            </a:pPr>
            <a:r>
              <a:rPr lang="en-US" sz="3600" spc="-144">
                <a:solidFill>
                  <a:srgbClr val="36211B"/>
                </a:solidFill>
                <a:latin typeface="Times New Roman Italics" panose="02030502070405090303"/>
              </a:rPr>
              <a:t>TN09 - Stage assistant ingénieur - Zhentao XU</a:t>
            </a:r>
            <a:endParaRPr lang="en-US" sz="3600" spc="-144">
              <a:solidFill>
                <a:srgbClr val="36211B"/>
              </a:solidFill>
              <a:latin typeface="Times New Roman Italics" panose="02030502070405090303"/>
            </a:endParaRPr>
          </a:p>
          <a:p>
            <a:pPr algn="l">
              <a:lnSpc>
                <a:spcPts val="5040"/>
              </a:lnSpc>
            </a:pPr>
            <a:r>
              <a:rPr lang="en-US" sz="3600" spc="-144">
                <a:solidFill>
                  <a:srgbClr val="36211B"/>
                </a:solidFill>
                <a:latin typeface="Times New Roman Italics" panose="02030502070405090303"/>
              </a:rPr>
              <a:t>du 13 février 2023 au 28 juillet 2023</a:t>
            </a:r>
            <a:endParaRPr lang="en-US" sz="3600" spc="-144">
              <a:solidFill>
                <a:srgbClr val="36211B"/>
              </a:solidFill>
              <a:latin typeface="Times New Roman Italics" panose="02030502070405090303"/>
            </a:endParaRPr>
          </a:p>
        </p:txBody>
      </p:sp>
      <p:sp>
        <p:nvSpPr>
          <p:cNvPr id="8" name="TextBox 8"/>
          <p:cNvSpPr txBox="1"/>
          <p:nvPr/>
        </p:nvSpPr>
        <p:spPr>
          <a:xfrm>
            <a:off x="17825641" y="9695498"/>
            <a:ext cx="186690" cy="554990"/>
          </a:xfrm>
          <a:prstGeom prst="rect">
            <a:avLst/>
          </a:prstGeom>
        </p:spPr>
        <p:txBody>
          <a:bodyPr lIns="0" tIns="0" rIns="0" bIns="0" rtlCol="0" anchor="t">
            <a:spAutoFit/>
          </a:bodyPr>
          <a:lstStyle/>
          <a:p>
            <a:pPr algn="ctr">
              <a:lnSpc>
                <a:spcPts val="4060"/>
              </a:lnSpc>
            </a:pPr>
            <a:r>
              <a:rPr lang="en-US" sz="2900">
                <a:solidFill>
                  <a:srgbClr val="FFFFFF"/>
                </a:solidFill>
                <a:latin typeface="Calibri (MS)" panose="020F0502020204030204"/>
              </a:rPr>
              <a:t>1</a:t>
            </a:r>
            <a:endParaRPr lang="en-US" sz="2900">
              <a:solidFill>
                <a:srgbClr val="FFFFFF"/>
              </a:solidFill>
              <a:latin typeface="Calibri (MS)" panose="020F050202020403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8E6E3"/>
        </a:solidFill>
        <a:effectLst/>
      </p:bgPr>
    </p:bg>
    <p:spTree>
      <p:nvGrpSpPr>
        <p:cNvPr id="1" name=""/>
        <p:cNvGrpSpPr/>
        <p:nvPr/>
      </p:nvGrpSpPr>
      <p:grpSpPr>
        <a:xfrm>
          <a:off x="0" y="0"/>
          <a:ext cx="0" cy="0"/>
          <a:chOff x="0" y="0"/>
          <a:chExt cx="0" cy="0"/>
        </a:xfrm>
      </p:grpSpPr>
      <p:sp>
        <p:nvSpPr>
          <p:cNvPr id="2" name="TextBox 2"/>
          <p:cNvSpPr txBox="1"/>
          <p:nvPr/>
        </p:nvSpPr>
        <p:spPr>
          <a:xfrm>
            <a:off x="1028700" y="8843010"/>
            <a:ext cx="2547610"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TEAM 2</a:t>
            </a:r>
            <a:endParaRPr lang="en-US" sz="2400" spc="-48">
              <a:solidFill>
                <a:srgbClr val="36211B"/>
              </a:solidFill>
              <a:latin typeface="Public Sans Medium"/>
            </a:endParaRPr>
          </a:p>
        </p:txBody>
      </p:sp>
      <p:sp>
        <p:nvSpPr>
          <p:cNvPr id="3" name="TextBox 3"/>
          <p:cNvSpPr txBox="1"/>
          <p:nvPr/>
        </p:nvSpPr>
        <p:spPr>
          <a:xfrm>
            <a:off x="9165083" y="8843010"/>
            <a:ext cx="1998594"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Thin"/>
              </a:rPr>
              <a:t>Tim</a:t>
            </a:r>
            <a:endParaRPr lang="en-US" sz="2400" spc="-48">
              <a:solidFill>
                <a:srgbClr val="36211B"/>
              </a:solidFill>
              <a:latin typeface="Public Sans Thin"/>
            </a:endParaRPr>
          </a:p>
        </p:txBody>
      </p:sp>
      <p:sp>
        <p:nvSpPr>
          <p:cNvPr id="4" name="AutoShape 4"/>
          <p:cNvSpPr/>
          <p:nvPr/>
        </p:nvSpPr>
        <p:spPr>
          <a:xfrm>
            <a:off x="3576310" y="9079230"/>
            <a:ext cx="5588773" cy="0"/>
          </a:xfrm>
          <a:prstGeom prst="line">
            <a:avLst/>
          </a:prstGeom>
          <a:ln w="9525" cap="flat">
            <a:solidFill>
              <a:srgbClr val="36211B"/>
            </a:solidFill>
            <a:prstDash val="solid"/>
            <a:headEnd type="none" w="sm" len="sm"/>
            <a:tailEnd type="none" w="sm" len="sm"/>
          </a:ln>
        </p:spPr>
      </p:sp>
      <p:sp>
        <p:nvSpPr>
          <p:cNvPr id="5" name="TextBox 5"/>
          <p:cNvSpPr txBox="1"/>
          <p:nvPr/>
        </p:nvSpPr>
        <p:spPr>
          <a:xfrm>
            <a:off x="2870204" y="4045453"/>
            <a:ext cx="12547592" cy="1600200"/>
          </a:xfrm>
          <a:prstGeom prst="rect">
            <a:avLst/>
          </a:prstGeom>
        </p:spPr>
        <p:txBody>
          <a:bodyPr lIns="0" tIns="0" rIns="0" bIns="0" rtlCol="0" anchor="t">
            <a:spAutoFit/>
          </a:bodyPr>
          <a:lstStyle/>
          <a:p>
            <a:pPr algn="ctr">
              <a:lnSpc>
                <a:spcPts val="12000"/>
              </a:lnSpc>
            </a:pPr>
            <a:r>
              <a:rPr lang="en-US" sz="12000" spc="-480">
                <a:solidFill>
                  <a:srgbClr val="36211B"/>
                </a:solidFill>
                <a:latin typeface="Fraunces Light"/>
              </a:rPr>
              <a:t>THANK YOU </a:t>
            </a:r>
            <a:endParaRPr lang="en-US" sz="12000" spc="-480">
              <a:solidFill>
                <a:srgbClr val="36211B"/>
              </a:solidFill>
              <a:latin typeface="Fraunces Light"/>
            </a:endParaRPr>
          </a:p>
        </p:txBody>
      </p:sp>
      <p:sp>
        <p:nvSpPr>
          <p:cNvPr id="6" name="TextBox 6"/>
          <p:cNvSpPr txBox="1"/>
          <p:nvPr/>
        </p:nvSpPr>
        <p:spPr>
          <a:xfrm>
            <a:off x="3662490" y="5856737"/>
            <a:ext cx="10963021" cy="613410"/>
          </a:xfrm>
          <a:prstGeom prst="rect">
            <a:avLst/>
          </a:prstGeom>
        </p:spPr>
        <p:txBody>
          <a:bodyPr lIns="0" tIns="0" rIns="0" bIns="0" rtlCol="0" anchor="t">
            <a:spAutoFit/>
          </a:bodyPr>
          <a:lstStyle/>
          <a:p>
            <a:pPr algn="ctr">
              <a:lnSpc>
                <a:spcPts val="5040"/>
              </a:lnSpc>
            </a:pPr>
            <a:r>
              <a:rPr lang="en-US" sz="3600" spc="-144">
                <a:solidFill>
                  <a:srgbClr val="36211B"/>
                </a:solidFill>
                <a:latin typeface="Fraunces Light Italics"/>
              </a:rPr>
              <a:t>For Listening</a:t>
            </a:r>
            <a:endParaRPr lang="en-US" sz="3600" spc="-144">
              <a:solidFill>
                <a:srgbClr val="36211B"/>
              </a:solidFill>
              <a:latin typeface="Fraunces Light Italics"/>
            </a:endParaRPr>
          </a:p>
        </p:txBody>
      </p:sp>
      <p:sp>
        <p:nvSpPr>
          <p:cNvPr id="7" name="TextBox 7"/>
          <p:cNvSpPr txBox="1"/>
          <p:nvPr/>
        </p:nvSpPr>
        <p:spPr>
          <a:xfrm>
            <a:off x="11163677" y="8843010"/>
            <a:ext cx="1998594"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Thin"/>
              </a:rPr>
              <a:t>Matt</a:t>
            </a:r>
            <a:endParaRPr lang="en-US" sz="2400" spc="-48">
              <a:solidFill>
                <a:srgbClr val="36211B"/>
              </a:solidFill>
              <a:latin typeface="Public Sans Thin"/>
            </a:endParaRPr>
          </a:p>
        </p:txBody>
      </p:sp>
      <p:sp>
        <p:nvSpPr>
          <p:cNvPr id="8" name="TextBox 8"/>
          <p:cNvSpPr txBox="1"/>
          <p:nvPr/>
        </p:nvSpPr>
        <p:spPr>
          <a:xfrm>
            <a:off x="13162271" y="8843010"/>
            <a:ext cx="1998594"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Thin"/>
              </a:rPr>
              <a:t>Slyvia</a:t>
            </a:r>
            <a:endParaRPr lang="en-US" sz="2400" spc="-48">
              <a:solidFill>
                <a:srgbClr val="36211B"/>
              </a:solidFill>
              <a:latin typeface="Public Sans Thin"/>
            </a:endParaRPr>
          </a:p>
        </p:txBody>
      </p:sp>
      <p:sp>
        <p:nvSpPr>
          <p:cNvPr id="9" name="TextBox 9"/>
          <p:cNvSpPr txBox="1"/>
          <p:nvPr/>
        </p:nvSpPr>
        <p:spPr>
          <a:xfrm>
            <a:off x="15160864" y="8843010"/>
            <a:ext cx="2098436"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Thin"/>
              </a:rPr>
              <a:t>Mandy</a:t>
            </a:r>
            <a:endParaRPr lang="en-US" sz="2400" spc="-48">
              <a:solidFill>
                <a:srgbClr val="36211B"/>
              </a:solidFill>
              <a:latin typeface="Public Sans Thin"/>
            </a:endParaRPr>
          </a:p>
        </p:txBody>
      </p:sp>
      <p:sp>
        <p:nvSpPr>
          <p:cNvPr id="10" name="TextBox 10"/>
          <p:cNvSpPr txBox="1"/>
          <p:nvPr/>
        </p:nvSpPr>
        <p:spPr>
          <a:xfrm>
            <a:off x="1028700" y="792480"/>
            <a:ext cx="2547610"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Marketing Course</a:t>
            </a:r>
            <a:endParaRPr lang="en-US" sz="2400" spc="-48">
              <a:solidFill>
                <a:srgbClr val="36211B"/>
              </a:solidFill>
              <a:latin typeface="Public Sans Medium"/>
            </a:endParaRPr>
          </a:p>
        </p:txBody>
      </p:sp>
      <p:sp>
        <p:nvSpPr>
          <p:cNvPr id="11" name="TextBox 11"/>
          <p:cNvSpPr txBox="1"/>
          <p:nvPr/>
        </p:nvSpPr>
        <p:spPr>
          <a:xfrm>
            <a:off x="14515532" y="792480"/>
            <a:ext cx="2743768"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Thin"/>
              </a:rPr>
              <a:t>2023 March 2</a:t>
            </a:r>
            <a:endParaRPr lang="en-US" sz="2400" spc="-48">
              <a:solidFill>
                <a:srgbClr val="36211B"/>
              </a:solidFill>
              <a:latin typeface="Public Sans Thin"/>
            </a:endParaRPr>
          </a:p>
        </p:txBody>
      </p:sp>
      <p:sp>
        <p:nvSpPr>
          <p:cNvPr id="12" name="Freeform 12"/>
          <p:cNvSpPr/>
          <p:nvPr/>
        </p:nvSpPr>
        <p:spPr>
          <a:xfrm>
            <a:off x="0" y="9910777"/>
            <a:ext cx="18288000" cy="376223"/>
          </a:xfrm>
          <a:custGeom>
            <a:avLst/>
            <a:gdLst/>
            <a:ahLst/>
            <a:cxnLst/>
            <a:rect l="l" t="t" r="r" b="b"/>
            <a:pathLst>
              <a:path w="18288000" h="376223">
                <a:moveTo>
                  <a:pt x="0" y="0"/>
                </a:moveTo>
                <a:lnTo>
                  <a:pt x="18288000" y="0"/>
                </a:lnTo>
                <a:lnTo>
                  <a:pt x="18288000" y="376223"/>
                </a:lnTo>
                <a:lnTo>
                  <a:pt x="0" y="376223"/>
                </a:lnTo>
                <a:lnTo>
                  <a:pt x="0" y="0"/>
                </a:lnTo>
                <a:close/>
              </a:path>
            </a:pathLst>
          </a:custGeom>
          <a:blipFill>
            <a:blip r:embed="rId1"/>
            <a:stretch>
              <a:fillRect t="-1531929" b="-1102351"/>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8E6E3"/>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376223"/>
          </a:xfrm>
          <a:custGeom>
            <a:avLst/>
            <a:gdLst/>
            <a:ahLst/>
            <a:cxnLst/>
            <a:rect l="l" t="t" r="r" b="b"/>
            <a:pathLst>
              <a:path w="18288000" h="376223">
                <a:moveTo>
                  <a:pt x="0" y="0"/>
                </a:moveTo>
                <a:lnTo>
                  <a:pt x="18288000" y="0"/>
                </a:lnTo>
                <a:lnTo>
                  <a:pt x="18288000" y="376223"/>
                </a:lnTo>
                <a:lnTo>
                  <a:pt x="0" y="376223"/>
                </a:lnTo>
                <a:lnTo>
                  <a:pt x="0" y="0"/>
                </a:lnTo>
                <a:close/>
              </a:path>
            </a:pathLst>
          </a:custGeom>
          <a:blipFill>
            <a:blip r:embed="rId1"/>
            <a:stretch>
              <a:fillRect t="-1531929" b="-1102351"/>
            </a:stretch>
          </a:blipFill>
        </p:spPr>
      </p:sp>
      <p:sp>
        <p:nvSpPr>
          <p:cNvPr id="3" name="TextBox 3"/>
          <p:cNvSpPr txBox="1"/>
          <p:nvPr/>
        </p:nvSpPr>
        <p:spPr>
          <a:xfrm>
            <a:off x="1028700" y="828675"/>
            <a:ext cx="3710767" cy="991872"/>
          </a:xfrm>
          <a:prstGeom prst="rect">
            <a:avLst/>
          </a:prstGeom>
        </p:spPr>
        <p:txBody>
          <a:bodyPr lIns="0" tIns="0" rIns="0" bIns="0" rtlCol="0" anchor="t">
            <a:spAutoFit/>
          </a:bodyPr>
          <a:lstStyle/>
          <a:p>
            <a:pPr>
              <a:lnSpc>
                <a:spcPts val="7280"/>
              </a:lnSpc>
            </a:pPr>
            <a:r>
              <a:rPr lang="en-US" sz="5200" spc="-103">
                <a:solidFill>
                  <a:srgbClr val="36211B"/>
                </a:solidFill>
                <a:latin typeface="Times New Roman Medium" panose="02030502070405020303"/>
              </a:rPr>
              <a:t>Introduction</a:t>
            </a:r>
            <a:endParaRPr lang="en-US" sz="5200" spc="-103">
              <a:solidFill>
                <a:srgbClr val="36211B"/>
              </a:solidFill>
              <a:latin typeface="Times New Roman Medium" panose="02030502070405020303"/>
            </a:endParaRPr>
          </a:p>
        </p:txBody>
      </p:sp>
      <p:sp>
        <p:nvSpPr>
          <p:cNvPr id="4" name="TextBox 4"/>
          <p:cNvSpPr txBox="1"/>
          <p:nvPr/>
        </p:nvSpPr>
        <p:spPr>
          <a:xfrm>
            <a:off x="15160864" y="8843010"/>
            <a:ext cx="2098436"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Thin"/>
              </a:rPr>
              <a:t>7</a:t>
            </a:r>
            <a:endParaRPr lang="en-US" sz="2400" spc="-48">
              <a:solidFill>
                <a:srgbClr val="36211B"/>
              </a:solidFill>
              <a:latin typeface="Public Sans Thin"/>
            </a:endParaRPr>
          </a:p>
        </p:txBody>
      </p:sp>
      <p:sp>
        <p:nvSpPr>
          <p:cNvPr id="5" name="TextBox 5"/>
          <p:cNvSpPr txBox="1"/>
          <p:nvPr/>
        </p:nvSpPr>
        <p:spPr>
          <a:xfrm>
            <a:off x="1028700" y="3565525"/>
            <a:ext cx="3216910" cy="762635"/>
          </a:xfrm>
          <a:prstGeom prst="rect">
            <a:avLst/>
          </a:prstGeom>
        </p:spPr>
        <p:txBody>
          <a:bodyPr lIns="0" tIns="0" rIns="0" bIns="0" rtlCol="0" anchor="t">
            <a:noAutofit/>
          </a:bodyPr>
          <a:lstStyle/>
          <a:p>
            <a:pPr>
              <a:lnSpc>
                <a:spcPts val="5600"/>
              </a:lnSpc>
            </a:pPr>
            <a:r>
              <a:rPr lang="en-US" sz="4000" spc="-159">
                <a:solidFill>
                  <a:srgbClr val="36211B"/>
                </a:solidFill>
                <a:latin typeface="Times New Roman" panose="02020603050405020304"/>
              </a:rPr>
              <a:t>Cadre du projet</a:t>
            </a:r>
            <a:endParaRPr lang="en-US" sz="4000" spc="-159">
              <a:solidFill>
                <a:srgbClr val="36211B"/>
              </a:solidFill>
              <a:latin typeface="Times New Roman" panose="02020603050405020304"/>
            </a:endParaRPr>
          </a:p>
        </p:txBody>
      </p:sp>
      <p:sp>
        <p:nvSpPr>
          <p:cNvPr id="6" name="TextBox 6"/>
          <p:cNvSpPr txBox="1"/>
          <p:nvPr/>
        </p:nvSpPr>
        <p:spPr>
          <a:xfrm>
            <a:off x="1028700" y="5354329"/>
            <a:ext cx="5004209" cy="3806190"/>
          </a:xfrm>
          <a:prstGeom prst="rect">
            <a:avLst/>
          </a:prstGeom>
        </p:spPr>
        <p:txBody>
          <a:bodyPr lIns="0" tIns="0" rIns="0" bIns="0" rtlCol="0" anchor="t">
            <a:spAutoFit/>
          </a:bodyPr>
          <a:lstStyle/>
          <a:p>
            <a:pPr>
              <a:lnSpc>
                <a:spcPts val="3360"/>
              </a:lnSpc>
            </a:pPr>
            <a:r>
              <a:rPr lang="en-US" sz="2400" spc="-48">
                <a:solidFill>
                  <a:srgbClr val="36211B"/>
                </a:solidFill>
                <a:latin typeface="Arial" panose="020B0604020202020204"/>
              </a:rPr>
              <a:t>ETREL : inspEction auTomatique de défauts en temps Réel et en ligne à partir de données multi-sources et via l’usage de machines apprEnantes</a:t>
            </a:r>
            <a:endParaRPr lang="en-US" sz="2400" spc="-48">
              <a:solidFill>
                <a:srgbClr val="36211B"/>
              </a:solidFill>
              <a:latin typeface="Arial" panose="020B0604020202020204"/>
            </a:endParaRPr>
          </a:p>
          <a:p>
            <a:pPr>
              <a:lnSpc>
                <a:spcPts val="3360"/>
              </a:lnSpc>
            </a:pPr>
          </a:p>
          <a:p>
            <a:pPr>
              <a:lnSpc>
                <a:spcPts val="3360"/>
              </a:lnSpc>
            </a:pPr>
            <a:r>
              <a:rPr lang="en-US" sz="2400" spc="-48">
                <a:solidFill>
                  <a:srgbClr val="36211B"/>
                </a:solidFill>
                <a:latin typeface="Arial" panose="020B0604020202020204"/>
              </a:rPr>
              <a:t>TEMIS : inspection visuelle auTomatique de défauts en tEmps réel et en ligne par l’usage de machines apprEnantes</a:t>
            </a:r>
            <a:endParaRPr lang="en-US" sz="2400" spc="-48">
              <a:solidFill>
                <a:srgbClr val="36211B"/>
              </a:solidFill>
              <a:latin typeface="Arial" panose="020B0604020202020204"/>
            </a:endParaRPr>
          </a:p>
        </p:txBody>
      </p:sp>
      <p:sp>
        <p:nvSpPr>
          <p:cNvPr id="7" name="TextBox 7"/>
          <p:cNvSpPr txBox="1"/>
          <p:nvPr/>
        </p:nvSpPr>
        <p:spPr>
          <a:xfrm>
            <a:off x="6905362" y="3572202"/>
            <a:ext cx="4477275" cy="755650"/>
          </a:xfrm>
          <a:prstGeom prst="rect">
            <a:avLst/>
          </a:prstGeom>
        </p:spPr>
        <p:txBody>
          <a:bodyPr lIns="0" tIns="0" rIns="0" bIns="0" rtlCol="0" anchor="t">
            <a:spAutoFit/>
          </a:bodyPr>
          <a:lstStyle/>
          <a:p>
            <a:pPr marL="0" lvl="0" indent="0" algn="l">
              <a:lnSpc>
                <a:spcPts val="5600"/>
              </a:lnSpc>
              <a:spcBef>
                <a:spcPct val="0"/>
              </a:spcBef>
            </a:pPr>
            <a:r>
              <a:rPr lang="en-US" sz="4000" u="none" strike="noStrike" spc="-159">
                <a:solidFill>
                  <a:srgbClr val="36211B"/>
                </a:solidFill>
                <a:latin typeface="Times New Roman" panose="02020603050405020304"/>
              </a:rPr>
              <a:t>Targeted advertising</a:t>
            </a:r>
            <a:endParaRPr lang="en-US" sz="4000" u="none" strike="noStrike" spc="-159">
              <a:solidFill>
                <a:srgbClr val="36211B"/>
              </a:solidFill>
              <a:latin typeface="Times New Roman" panose="02020603050405020304"/>
            </a:endParaRPr>
          </a:p>
        </p:txBody>
      </p:sp>
      <p:sp>
        <p:nvSpPr>
          <p:cNvPr id="8" name="TextBox 8"/>
          <p:cNvSpPr txBox="1"/>
          <p:nvPr/>
        </p:nvSpPr>
        <p:spPr>
          <a:xfrm>
            <a:off x="6905362" y="5392429"/>
            <a:ext cx="4477275" cy="25107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This targeted approach helps to ensure that advertising efforts are reaching the right people and can result in higher conversion rates and a better return on investment.</a:t>
            </a:r>
            <a:endParaRPr lang="en-US" sz="2400" spc="-48">
              <a:solidFill>
                <a:srgbClr val="36211B"/>
              </a:solidFill>
              <a:latin typeface="Public Sans Thin"/>
            </a:endParaRPr>
          </a:p>
        </p:txBody>
      </p:sp>
      <p:sp>
        <p:nvSpPr>
          <p:cNvPr id="9" name="TextBox 9"/>
          <p:cNvSpPr txBox="1"/>
          <p:nvPr/>
        </p:nvSpPr>
        <p:spPr>
          <a:xfrm>
            <a:off x="12820734" y="3657927"/>
            <a:ext cx="4477275" cy="1251585"/>
          </a:xfrm>
          <a:prstGeom prst="rect">
            <a:avLst/>
          </a:prstGeom>
        </p:spPr>
        <p:txBody>
          <a:bodyPr lIns="0" tIns="0" rIns="0" bIns="0" rtlCol="0" anchor="t">
            <a:spAutoFit/>
          </a:bodyPr>
          <a:lstStyle/>
          <a:p>
            <a:pPr>
              <a:lnSpc>
                <a:spcPts val="5040"/>
              </a:lnSpc>
            </a:pPr>
            <a:r>
              <a:rPr lang="en-US" sz="3600" spc="-144">
                <a:solidFill>
                  <a:srgbClr val="36211B"/>
                </a:solidFill>
                <a:latin typeface="Fraunces Light"/>
              </a:rPr>
              <a:t>Improved engagement and loyalty</a:t>
            </a:r>
            <a:endParaRPr lang="en-US" sz="3600" spc="-144">
              <a:solidFill>
                <a:srgbClr val="36211B"/>
              </a:solidFill>
              <a:latin typeface="Fraunces Light"/>
            </a:endParaRPr>
          </a:p>
        </p:txBody>
      </p:sp>
      <p:sp>
        <p:nvSpPr>
          <p:cNvPr id="10" name="TextBox 10"/>
          <p:cNvSpPr txBox="1"/>
          <p:nvPr/>
        </p:nvSpPr>
        <p:spPr>
          <a:xfrm>
            <a:off x="12782025" y="5601979"/>
            <a:ext cx="4477275" cy="20916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By responding to comments and messages in a timely and helpful manner, businesses can improve customer satisfaction and build brand loyalty.</a:t>
            </a:r>
            <a:endParaRPr lang="en-US" sz="2400" spc="-48">
              <a:solidFill>
                <a:srgbClr val="36211B"/>
              </a:solidFill>
              <a:latin typeface="Public Sans Thin"/>
            </a:endParaRPr>
          </a:p>
        </p:txBody>
      </p:sp>
      <p:sp>
        <p:nvSpPr>
          <p:cNvPr id="11" name="TextBox 11"/>
          <p:cNvSpPr txBox="1"/>
          <p:nvPr/>
        </p:nvSpPr>
        <p:spPr>
          <a:xfrm>
            <a:off x="1028700" y="3037210"/>
            <a:ext cx="398364" cy="396240"/>
          </a:xfrm>
          <a:prstGeom prst="rect">
            <a:avLst/>
          </a:prstGeom>
        </p:spPr>
        <p:txBody>
          <a:bodyPr lIns="0" tIns="0" rIns="0" bIns="0" rtlCol="0" anchor="t">
            <a:spAutoFit/>
          </a:bodyPr>
          <a:lstStyle/>
          <a:p>
            <a:pPr>
              <a:lnSpc>
                <a:spcPts val="3360"/>
              </a:lnSpc>
            </a:pPr>
            <a:r>
              <a:rPr lang="en-US" sz="2400" spc="-96">
                <a:solidFill>
                  <a:srgbClr val="36211B"/>
                </a:solidFill>
                <a:latin typeface="Fraunces Light"/>
              </a:rPr>
              <a:t>1</a:t>
            </a:r>
            <a:endParaRPr lang="en-US" sz="2400" spc="-96">
              <a:solidFill>
                <a:srgbClr val="36211B"/>
              </a:solidFill>
              <a:latin typeface="Fraunces Light"/>
            </a:endParaRPr>
          </a:p>
        </p:txBody>
      </p:sp>
      <p:sp>
        <p:nvSpPr>
          <p:cNvPr id="12" name="TextBox 12"/>
          <p:cNvSpPr txBox="1"/>
          <p:nvPr/>
        </p:nvSpPr>
        <p:spPr>
          <a:xfrm>
            <a:off x="12820734" y="3037210"/>
            <a:ext cx="398364" cy="396240"/>
          </a:xfrm>
          <a:prstGeom prst="rect">
            <a:avLst/>
          </a:prstGeom>
        </p:spPr>
        <p:txBody>
          <a:bodyPr lIns="0" tIns="0" rIns="0" bIns="0" rtlCol="0" anchor="t">
            <a:spAutoFit/>
          </a:bodyPr>
          <a:lstStyle/>
          <a:p>
            <a:pPr>
              <a:lnSpc>
                <a:spcPts val="3360"/>
              </a:lnSpc>
            </a:pPr>
            <a:r>
              <a:rPr lang="en-US" sz="2400" spc="-96">
                <a:solidFill>
                  <a:srgbClr val="36211B"/>
                </a:solidFill>
                <a:latin typeface="Fraunces Light"/>
              </a:rPr>
              <a:t>3</a:t>
            </a:r>
            <a:endParaRPr lang="en-US" sz="2400" spc="-96">
              <a:solidFill>
                <a:srgbClr val="36211B"/>
              </a:solidFill>
              <a:latin typeface="Fraunces Light"/>
            </a:endParaRPr>
          </a:p>
        </p:txBody>
      </p:sp>
      <p:sp>
        <p:nvSpPr>
          <p:cNvPr id="13" name="TextBox 13"/>
          <p:cNvSpPr txBox="1"/>
          <p:nvPr/>
        </p:nvSpPr>
        <p:spPr>
          <a:xfrm>
            <a:off x="6905362" y="3037210"/>
            <a:ext cx="398364" cy="396240"/>
          </a:xfrm>
          <a:prstGeom prst="rect">
            <a:avLst/>
          </a:prstGeom>
        </p:spPr>
        <p:txBody>
          <a:bodyPr lIns="0" tIns="0" rIns="0" bIns="0" rtlCol="0" anchor="t">
            <a:spAutoFit/>
          </a:bodyPr>
          <a:lstStyle/>
          <a:p>
            <a:pPr>
              <a:lnSpc>
                <a:spcPts val="3360"/>
              </a:lnSpc>
            </a:pPr>
            <a:r>
              <a:rPr lang="en-US" sz="2400" spc="-96">
                <a:solidFill>
                  <a:srgbClr val="36211B"/>
                </a:solidFill>
                <a:latin typeface="Fraunces Light"/>
              </a:rPr>
              <a:t>2</a:t>
            </a:r>
            <a:endParaRPr lang="en-US" sz="2400" spc="-96">
              <a:solidFill>
                <a:srgbClr val="36211B"/>
              </a:solidFill>
              <a:latin typeface="Fraunces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5" grpId="0"/>
      <p:bldP spid="6" grpId="0"/>
      <p:bldP spid="11" grpId="1"/>
      <p:bldP spid="5" grpId="1"/>
      <p:bldP spid="6" grpId="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8E6E3"/>
        </a:solidFill>
        <a:effectLst/>
      </p:bgPr>
    </p:bg>
    <p:spTree>
      <p:nvGrpSpPr>
        <p:cNvPr id="1" name=""/>
        <p:cNvGrpSpPr/>
        <p:nvPr/>
      </p:nvGrpSpPr>
      <p:grpSpPr>
        <a:xfrm>
          <a:off x="0" y="0"/>
          <a:ext cx="0" cy="0"/>
          <a:chOff x="0" y="0"/>
          <a:chExt cx="0" cy="0"/>
        </a:xfrm>
      </p:grpSpPr>
      <p:sp>
        <p:nvSpPr>
          <p:cNvPr id="2" name="AutoShape 2"/>
          <p:cNvSpPr/>
          <p:nvPr/>
        </p:nvSpPr>
        <p:spPr>
          <a:xfrm>
            <a:off x="3576310" y="9079230"/>
            <a:ext cx="5588773" cy="0"/>
          </a:xfrm>
          <a:prstGeom prst="line">
            <a:avLst/>
          </a:prstGeom>
          <a:ln w="9525" cap="flat">
            <a:solidFill>
              <a:srgbClr val="36211B"/>
            </a:solidFill>
            <a:prstDash val="solid"/>
            <a:headEnd type="none" w="sm" len="sm"/>
            <a:tailEnd type="none" w="sm" len="sm"/>
          </a:ln>
        </p:spPr>
      </p:sp>
      <p:sp>
        <p:nvSpPr>
          <p:cNvPr id="3" name="Freeform 3"/>
          <p:cNvSpPr/>
          <p:nvPr/>
        </p:nvSpPr>
        <p:spPr>
          <a:xfrm>
            <a:off x="0" y="0"/>
            <a:ext cx="18288000" cy="376223"/>
          </a:xfrm>
          <a:custGeom>
            <a:avLst/>
            <a:gdLst/>
            <a:ahLst/>
            <a:cxnLst/>
            <a:rect l="l" t="t" r="r" b="b"/>
            <a:pathLst>
              <a:path w="18288000" h="376223">
                <a:moveTo>
                  <a:pt x="0" y="0"/>
                </a:moveTo>
                <a:lnTo>
                  <a:pt x="18288000" y="0"/>
                </a:lnTo>
                <a:lnTo>
                  <a:pt x="18288000" y="376223"/>
                </a:lnTo>
                <a:lnTo>
                  <a:pt x="0" y="376223"/>
                </a:lnTo>
                <a:lnTo>
                  <a:pt x="0" y="0"/>
                </a:lnTo>
                <a:close/>
              </a:path>
            </a:pathLst>
          </a:custGeom>
          <a:blipFill>
            <a:blip r:embed="rId1"/>
            <a:stretch>
              <a:fillRect t="-1531929" b="-1102351"/>
            </a:stretch>
          </a:blipFill>
        </p:spPr>
      </p:sp>
      <p:sp>
        <p:nvSpPr>
          <p:cNvPr id="4" name="TextBox 4"/>
          <p:cNvSpPr txBox="1"/>
          <p:nvPr/>
        </p:nvSpPr>
        <p:spPr>
          <a:xfrm>
            <a:off x="1028700" y="8843010"/>
            <a:ext cx="2547610"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TEAM 2</a:t>
            </a:r>
            <a:endParaRPr lang="en-US" sz="2400" spc="-48">
              <a:solidFill>
                <a:srgbClr val="36211B"/>
              </a:solidFill>
              <a:latin typeface="Public Sans Medium"/>
            </a:endParaRPr>
          </a:p>
        </p:txBody>
      </p:sp>
      <p:sp>
        <p:nvSpPr>
          <p:cNvPr id="5" name="TextBox 5"/>
          <p:cNvSpPr txBox="1"/>
          <p:nvPr/>
        </p:nvSpPr>
        <p:spPr>
          <a:xfrm>
            <a:off x="1028700" y="2441734"/>
            <a:ext cx="16230600" cy="4495165"/>
          </a:xfrm>
          <a:prstGeom prst="rect">
            <a:avLst/>
          </a:prstGeom>
        </p:spPr>
        <p:txBody>
          <a:bodyPr lIns="0" tIns="0" rIns="0" bIns="0" rtlCol="0" anchor="t">
            <a:spAutoFit/>
          </a:bodyPr>
          <a:lstStyle/>
          <a:p>
            <a:pPr>
              <a:lnSpc>
                <a:spcPts val="8960"/>
              </a:lnSpc>
            </a:pPr>
            <a:r>
              <a:rPr lang="en-US" sz="6400" spc="-255">
                <a:solidFill>
                  <a:srgbClr val="36211B"/>
                </a:solidFill>
                <a:latin typeface="Fraunces Light Italics"/>
              </a:rPr>
              <a:t>"Social media is not just an activity; it is an investment of valuable time and resources. Surround yourself with people who not just support you but inform your thinking."</a:t>
            </a:r>
            <a:endParaRPr lang="en-US" sz="6400" spc="-255">
              <a:solidFill>
                <a:srgbClr val="36211B"/>
              </a:solidFill>
              <a:latin typeface="Fraunces Light Italics"/>
            </a:endParaRPr>
          </a:p>
        </p:txBody>
      </p:sp>
      <p:sp>
        <p:nvSpPr>
          <p:cNvPr id="6" name="TextBox 6"/>
          <p:cNvSpPr txBox="1"/>
          <p:nvPr/>
        </p:nvSpPr>
        <p:spPr>
          <a:xfrm>
            <a:off x="9666958" y="7452057"/>
            <a:ext cx="7592342"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Medium"/>
              </a:rPr>
              <a:t>- Sean Gardner</a:t>
            </a:r>
            <a:endParaRPr lang="en-US" sz="2400" spc="-48">
              <a:solidFill>
                <a:srgbClr val="36211B"/>
              </a:solidFill>
              <a:latin typeface="Public Sans Medium"/>
            </a:endParaRPr>
          </a:p>
        </p:txBody>
      </p:sp>
      <p:sp>
        <p:nvSpPr>
          <p:cNvPr id="7" name="TextBox 7"/>
          <p:cNvSpPr txBox="1"/>
          <p:nvPr/>
        </p:nvSpPr>
        <p:spPr>
          <a:xfrm>
            <a:off x="15160864" y="8843010"/>
            <a:ext cx="2098436"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Thin"/>
              </a:rPr>
              <a:t>2</a:t>
            </a:r>
            <a:endParaRPr lang="en-US" sz="2400" spc="-48">
              <a:solidFill>
                <a:srgbClr val="36211B"/>
              </a:solidFill>
              <a:latin typeface="Public Sans Thi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8E6E3"/>
        </a:solidFill>
        <a:effectLst/>
      </p:bgPr>
    </p:bg>
    <p:spTree>
      <p:nvGrpSpPr>
        <p:cNvPr id="1" name=""/>
        <p:cNvGrpSpPr/>
        <p:nvPr/>
      </p:nvGrpSpPr>
      <p:grpSpPr>
        <a:xfrm>
          <a:off x="0" y="0"/>
          <a:ext cx="0" cy="0"/>
          <a:chOff x="0" y="0"/>
          <a:chExt cx="0" cy="0"/>
        </a:xfrm>
      </p:grpSpPr>
      <p:sp>
        <p:nvSpPr>
          <p:cNvPr id="2" name="AutoShape 2"/>
          <p:cNvSpPr/>
          <p:nvPr/>
        </p:nvSpPr>
        <p:spPr>
          <a:xfrm>
            <a:off x="3576310" y="9079230"/>
            <a:ext cx="5588773" cy="0"/>
          </a:xfrm>
          <a:prstGeom prst="line">
            <a:avLst/>
          </a:prstGeom>
          <a:ln w="9525" cap="flat">
            <a:solidFill>
              <a:srgbClr val="36211B"/>
            </a:solidFill>
            <a:prstDash val="solid"/>
            <a:headEnd type="none" w="sm" len="sm"/>
            <a:tailEnd type="none" w="sm" len="sm"/>
          </a:ln>
        </p:spPr>
      </p:sp>
      <p:sp>
        <p:nvSpPr>
          <p:cNvPr id="3" name="Freeform 3"/>
          <p:cNvSpPr/>
          <p:nvPr/>
        </p:nvSpPr>
        <p:spPr>
          <a:xfrm>
            <a:off x="11434286" y="1650510"/>
            <a:ext cx="6853714" cy="8636490"/>
          </a:xfrm>
          <a:custGeom>
            <a:avLst/>
            <a:gdLst/>
            <a:ahLst/>
            <a:cxnLst/>
            <a:rect l="l" t="t" r="r" b="b"/>
            <a:pathLst>
              <a:path w="6853714" h="8636490">
                <a:moveTo>
                  <a:pt x="0" y="0"/>
                </a:moveTo>
                <a:lnTo>
                  <a:pt x="6853714" y="0"/>
                </a:lnTo>
                <a:lnTo>
                  <a:pt x="6853714" y="8636490"/>
                </a:lnTo>
                <a:lnTo>
                  <a:pt x="0" y="8636490"/>
                </a:lnTo>
                <a:lnTo>
                  <a:pt x="0" y="0"/>
                </a:lnTo>
                <a:close/>
              </a:path>
            </a:pathLst>
          </a:custGeom>
          <a:blipFill>
            <a:blip r:embed="rId1"/>
            <a:stretch>
              <a:fillRect t="-9555" b="-9555"/>
            </a:stretch>
          </a:blipFill>
        </p:spPr>
      </p:sp>
      <p:sp>
        <p:nvSpPr>
          <p:cNvPr id="4" name="Freeform 4"/>
          <p:cNvSpPr/>
          <p:nvPr/>
        </p:nvSpPr>
        <p:spPr>
          <a:xfrm>
            <a:off x="0" y="0"/>
            <a:ext cx="18288000" cy="376223"/>
          </a:xfrm>
          <a:custGeom>
            <a:avLst/>
            <a:gdLst/>
            <a:ahLst/>
            <a:cxnLst/>
            <a:rect l="l" t="t" r="r" b="b"/>
            <a:pathLst>
              <a:path w="18288000" h="376223">
                <a:moveTo>
                  <a:pt x="0" y="0"/>
                </a:moveTo>
                <a:lnTo>
                  <a:pt x="18288000" y="0"/>
                </a:lnTo>
                <a:lnTo>
                  <a:pt x="18288000" y="376223"/>
                </a:lnTo>
                <a:lnTo>
                  <a:pt x="0" y="376223"/>
                </a:lnTo>
                <a:lnTo>
                  <a:pt x="0" y="0"/>
                </a:lnTo>
                <a:close/>
              </a:path>
            </a:pathLst>
          </a:custGeom>
          <a:blipFill>
            <a:blip r:embed="rId2"/>
            <a:stretch>
              <a:fillRect t="-1531929" b="-1102351"/>
            </a:stretch>
          </a:blipFill>
        </p:spPr>
      </p:sp>
      <p:sp>
        <p:nvSpPr>
          <p:cNvPr id="5" name="TextBox 5"/>
          <p:cNvSpPr txBox="1"/>
          <p:nvPr/>
        </p:nvSpPr>
        <p:spPr>
          <a:xfrm>
            <a:off x="1028700" y="8843010"/>
            <a:ext cx="2547610"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TEAM 2</a:t>
            </a:r>
            <a:endParaRPr lang="en-US" sz="2400" spc="-48">
              <a:solidFill>
                <a:srgbClr val="36211B"/>
              </a:solidFill>
              <a:latin typeface="Public Sans Medium"/>
            </a:endParaRPr>
          </a:p>
        </p:txBody>
      </p:sp>
      <p:sp>
        <p:nvSpPr>
          <p:cNvPr id="6" name="TextBox 6"/>
          <p:cNvSpPr txBox="1"/>
          <p:nvPr/>
        </p:nvSpPr>
        <p:spPr>
          <a:xfrm>
            <a:off x="1028700" y="792480"/>
            <a:ext cx="2547610"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Introduction</a:t>
            </a:r>
            <a:endParaRPr lang="en-US" sz="2400" spc="-48">
              <a:solidFill>
                <a:srgbClr val="36211B"/>
              </a:solidFill>
              <a:latin typeface="Public Sans Medium"/>
            </a:endParaRPr>
          </a:p>
        </p:txBody>
      </p:sp>
      <p:sp>
        <p:nvSpPr>
          <p:cNvPr id="7" name="TextBox 7"/>
          <p:cNvSpPr txBox="1"/>
          <p:nvPr/>
        </p:nvSpPr>
        <p:spPr>
          <a:xfrm>
            <a:off x="1028700" y="1741170"/>
            <a:ext cx="10963021" cy="1094740"/>
          </a:xfrm>
          <a:prstGeom prst="rect">
            <a:avLst/>
          </a:prstGeom>
        </p:spPr>
        <p:txBody>
          <a:bodyPr lIns="0" tIns="0" rIns="0" bIns="0" rtlCol="0" anchor="t">
            <a:spAutoFit/>
          </a:bodyPr>
          <a:lstStyle/>
          <a:p>
            <a:pPr>
              <a:lnSpc>
                <a:spcPts val="8960"/>
              </a:lnSpc>
            </a:pPr>
            <a:r>
              <a:rPr lang="en-US" sz="6400" spc="-255">
                <a:solidFill>
                  <a:srgbClr val="36211B"/>
                </a:solidFill>
                <a:latin typeface="Fraunces Light Italics"/>
              </a:rPr>
              <a:t>Social Media Marketing</a:t>
            </a:r>
            <a:endParaRPr lang="en-US" sz="6400" spc="-255">
              <a:solidFill>
                <a:srgbClr val="36211B"/>
              </a:solidFill>
              <a:latin typeface="Fraunces Light Italics"/>
            </a:endParaRPr>
          </a:p>
        </p:txBody>
      </p:sp>
      <p:sp>
        <p:nvSpPr>
          <p:cNvPr id="8" name="TextBox 8"/>
          <p:cNvSpPr txBox="1"/>
          <p:nvPr/>
        </p:nvSpPr>
        <p:spPr>
          <a:xfrm>
            <a:off x="1028700" y="3256932"/>
            <a:ext cx="7592342" cy="16725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is a vital component for businesses looking to build an engaging online presence, as it allows them to connect with their target audience and increase brand awareness.</a:t>
            </a:r>
            <a:endParaRPr lang="en-US" sz="2400" spc="-48">
              <a:solidFill>
                <a:srgbClr val="36211B"/>
              </a:solidFill>
              <a:latin typeface="Public Sans Thin"/>
            </a:endParaRPr>
          </a:p>
        </p:txBody>
      </p:sp>
      <p:sp>
        <p:nvSpPr>
          <p:cNvPr id="9" name="TextBox 9"/>
          <p:cNvSpPr txBox="1"/>
          <p:nvPr/>
        </p:nvSpPr>
        <p:spPr>
          <a:xfrm>
            <a:off x="15160864" y="8843010"/>
            <a:ext cx="2098436"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Thin"/>
              </a:rPr>
              <a:t>3</a:t>
            </a:r>
            <a:endParaRPr lang="en-US" sz="2400" spc="-48">
              <a:solidFill>
                <a:srgbClr val="36211B"/>
              </a:solidFill>
              <a:latin typeface="Public Sans Thi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8E6E3"/>
        </a:solidFill>
        <a:effectLst/>
      </p:bgPr>
    </p:bg>
    <p:spTree>
      <p:nvGrpSpPr>
        <p:cNvPr id="1" name=""/>
        <p:cNvGrpSpPr/>
        <p:nvPr/>
      </p:nvGrpSpPr>
      <p:grpSpPr>
        <a:xfrm>
          <a:off x="0" y="0"/>
          <a:ext cx="0" cy="0"/>
          <a:chOff x="0" y="0"/>
          <a:chExt cx="0" cy="0"/>
        </a:xfrm>
      </p:grpSpPr>
      <p:sp>
        <p:nvSpPr>
          <p:cNvPr id="2" name="AutoShape 2"/>
          <p:cNvSpPr/>
          <p:nvPr/>
        </p:nvSpPr>
        <p:spPr>
          <a:xfrm>
            <a:off x="3576310" y="9079230"/>
            <a:ext cx="5588773" cy="0"/>
          </a:xfrm>
          <a:prstGeom prst="line">
            <a:avLst/>
          </a:prstGeom>
          <a:ln w="9525" cap="flat">
            <a:solidFill>
              <a:srgbClr val="36211B"/>
            </a:solidFill>
            <a:prstDash val="solid"/>
            <a:headEnd type="none" w="sm" len="sm"/>
            <a:tailEnd type="none" w="sm" len="sm"/>
          </a:ln>
        </p:spPr>
      </p:sp>
      <p:sp>
        <p:nvSpPr>
          <p:cNvPr id="3" name="Freeform 3"/>
          <p:cNvSpPr/>
          <p:nvPr/>
        </p:nvSpPr>
        <p:spPr>
          <a:xfrm>
            <a:off x="11434286" y="0"/>
            <a:ext cx="6853714" cy="10287000"/>
          </a:xfrm>
          <a:custGeom>
            <a:avLst/>
            <a:gdLst/>
            <a:ahLst/>
            <a:cxnLst/>
            <a:rect l="l" t="t" r="r" b="b"/>
            <a:pathLst>
              <a:path w="6853714" h="10287000">
                <a:moveTo>
                  <a:pt x="0" y="0"/>
                </a:moveTo>
                <a:lnTo>
                  <a:pt x="6853714" y="0"/>
                </a:lnTo>
                <a:lnTo>
                  <a:pt x="6853714" y="10287000"/>
                </a:lnTo>
                <a:lnTo>
                  <a:pt x="0" y="10287000"/>
                </a:lnTo>
                <a:lnTo>
                  <a:pt x="0" y="0"/>
                </a:lnTo>
                <a:close/>
              </a:path>
            </a:pathLst>
          </a:custGeom>
          <a:blipFill>
            <a:blip r:embed="rId1"/>
            <a:stretch>
              <a:fillRect l="-31" r="-31"/>
            </a:stretch>
          </a:blipFill>
        </p:spPr>
      </p:sp>
      <p:sp>
        <p:nvSpPr>
          <p:cNvPr id="4" name="Freeform 4"/>
          <p:cNvSpPr/>
          <p:nvPr/>
        </p:nvSpPr>
        <p:spPr>
          <a:xfrm>
            <a:off x="0" y="0"/>
            <a:ext cx="18288000" cy="376223"/>
          </a:xfrm>
          <a:custGeom>
            <a:avLst/>
            <a:gdLst/>
            <a:ahLst/>
            <a:cxnLst/>
            <a:rect l="l" t="t" r="r" b="b"/>
            <a:pathLst>
              <a:path w="18288000" h="376223">
                <a:moveTo>
                  <a:pt x="0" y="0"/>
                </a:moveTo>
                <a:lnTo>
                  <a:pt x="18288000" y="0"/>
                </a:lnTo>
                <a:lnTo>
                  <a:pt x="18288000" y="376223"/>
                </a:lnTo>
                <a:lnTo>
                  <a:pt x="0" y="376223"/>
                </a:lnTo>
                <a:lnTo>
                  <a:pt x="0" y="0"/>
                </a:lnTo>
                <a:close/>
              </a:path>
            </a:pathLst>
          </a:custGeom>
          <a:blipFill>
            <a:blip r:embed="rId2"/>
            <a:stretch>
              <a:fillRect t="-1531929" b="-1102351"/>
            </a:stretch>
          </a:blipFill>
        </p:spPr>
      </p:sp>
      <p:sp>
        <p:nvSpPr>
          <p:cNvPr id="5" name="TextBox 5"/>
          <p:cNvSpPr txBox="1"/>
          <p:nvPr/>
        </p:nvSpPr>
        <p:spPr>
          <a:xfrm>
            <a:off x="1028700" y="8843010"/>
            <a:ext cx="2547610"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TEAM 2</a:t>
            </a:r>
            <a:endParaRPr lang="en-US" sz="2400" spc="-48">
              <a:solidFill>
                <a:srgbClr val="36211B"/>
              </a:solidFill>
              <a:latin typeface="Public Sans Medium"/>
            </a:endParaRPr>
          </a:p>
        </p:txBody>
      </p:sp>
      <p:sp>
        <p:nvSpPr>
          <p:cNvPr id="6" name="TextBox 6"/>
          <p:cNvSpPr txBox="1"/>
          <p:nvPr/>
        </p:nvSpPr>
        <p:spPr>
          <a:xfrm>
            <a:off x="1028700" y="792480"/>
            <a:ext cx="2547610"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Background</a:t>
            </a:r>
            <a:endParaRPr lang="en-US" sz="2400" spc="-48">
              <a:solidFill>
                <a:srgbClr val="36211B"/>
              </a:solidFill>
              <a:latin typeface="Public Sans Medium"/>
            </a:endParaRPr>
          </a:p>
        </p:txBody>
      </p:sp>
      <p:sp>
        <p:nvSpPr>
          <p:cNvPr id="7" name="TextBox 7"/>
          <p:cNvSpPr txBox="1"/>
          <p:nvPr/>
        </p:nvSpPr>
        <p:spPr>
          <a:xfrm>
            <a:off x="1028700" y="4676775"/>
            <a:ext cx="9391457" cy="613410"/>
          </a:xfrm>
          <a:prstGeom prst="rect">
            <a:avLst/>
          </a:prstGeom>
        </p:spPr>
        <p:txBody>
          <a:bodyPr lIns="0" tIns="0" rIns="0" bIns="0" rtlCol="0" anchor="t">
            <a:spAutoFit/>
          </a:bodyPr>
          <a:lstStyle/>
          <a:p>
            <a:pPr>
              <a:lnSpc>
                <a:spcPts val="5040"/>
              </a:lnSpc>
            </a:pPr>
            <a:r>
              <a:rPr lang="en-US" sz="3600" spc="-144">
                <a:solidFill>
                  <a:srgbClr val="36211B"/>
                </a:solidFill>
                <a:latin typeface="Fraunces Light"/>
              </a:rPr>
              <a:t>Social Media becomes integral part of our lives</a:t>
            </a:r>
            <a:endParaRPr lang="en-US" sz="3600" spc="-144">
              <a:solidFill>
                <a:srgbClr val="36211B"/>
              </a:solidFill>
              <a:latin typeface="Fraunces Light"/>
            </a:endParaRPr>
          </a:p>
        </p:txBody>
      </p:sp>
      <p:sp>
        <p:nvSpPr>
          <p:cNvPr id="8" name="TextBox 8"/>
          <p:cNvSpPr txBox="1"/>
          <p:nvPr/>
        </p:nvSpPr>
        <p:spPr>
          <a:xfrm>
            <a:off x="1028700" y="5709285"/>
            <a:ext cx="9518524" cy="16725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It has revolutionized the way businesses operate and communicate with their target audience. With billions of active users across various platforms, social media has created an enormous opportunity for businesses to reach out to their customers and potential customers.</a:t>
            </a:r>
            <a:endParaRPr lang="en-US" sz="2400" spc="-48">
              <a:solidFill>
                <a:srgbClr val="36211B"/>
              </a:solidFill>
              <a:latin typeface="Public Sans Thin"/>
            </a:endParaRPr>
          </a:p>
        </p:txBody>
      </p:sp>
      <p:sp>
        <p:nvSpPr>
          <p:cNvPr id="9" name="TextBox 9"/>
          <p:cNvSpPr txBox="1"/>
          <p:nvPr/>
        </p:nvSpPr>
        <p:spPr>
          <a:xfrm>
            <a:off x="1028700" y="2832735"/>
            <a:ext cx="8136383" cy="1253490"/>
          </a:xfrm>
          <a:prstGeom prst="rect">
            <a:avLst/>
          </a:prstGeom>
        </p:spPr>
        <p:txBody>
          <a:bodyPr lIns="0" tIns="0" rIns="0" bIns="0" rtlCol="0" anchor="t">
            <a:spAutoFit/>
          </a:bodyPr>
          <a:lstStyle/>
          <a:p>
            <a:pPr marL="518160" lvl="1" indent="-259080">
              <a:lnSpc>
                <a:spcPts val="3360"/>
              </a:lnSpc>
              <a:buFont typeface="Arial" panose="020B0604020202020204"/>
              <a:buChar char="•"/>
            </a:pPr>
            <a:r>
              <a:rPr lang="en-US" sz="2400" spc="-48">
                <a:solidFill>
                  <a:srgbClr val="36211B"/>
                </a:solidFill>
                <a:latin typeface="Public Sans Thin"/>
              </a:rPr>
              <a:t>The current social media landscape.</a:t>
            </a:r>
            <a:endParaRPr lang="en-US" sz="2400" spc="-48">
              <a:solidFill>
                <a:srgbClr val="36211B"/>
              </a:solidFill>
              <a:latin typeface="Public Sans Thin"/>
            </a:endParaRPr>
          </a:p>
          <a:p>
            <a:pPr marL="518160" lvl="1" indent="-259080">
              <a:lnSpc>
                <a:spcPts val="3360"/>
              </a:lnSpc>
              <a:buFont typeface="Arial" panose="020B0604020202020204"/>
              <a:buChar char="•"/>
            </a:pPr>
            <a:r>
              <a:rPr lang="en-US" sz="2400" spc="-48">
                <a:solidFill>
                  <a:srgbClr val="36211B"/>
                </a:solidFill>
                <a:latin typeface="Public Sans Thin"/>
              </a:rPr>
              <a:t>How has impacted businesses?</a:t>
            </a:r>
            <a:endParaRPr lang="en-US" sz="2400" spc="-48">
              <a:solidFill>
                <a:srgbClr val="36211B"/>
              </a:solidFill>
              <a:latin typeface="Public Sans Thin"/>
            </a:endParaRPr>
          </a:p>
          <a:p>
            <a:pPr marL="518160" lvl="1" indent="-259080">
              <a:lnSpc>
                <a:spcPts val="3360"/>
              </a:lnSpc>
              <a:buFont typeface="Arial" panose="020B0604020202020204"/>
              <a:buChar char="•"/>
            </a:pPr>
            <a:r>
              <a:rPr lang="en-US" sz="2400" spc="-48">
                <a:solidFill>
                  <a:srgbClr val="36211B"/>
                </a:solidFill>
                <a:latin typeface="Public Sans Thin"/>
              </a:rPr>
              <a:t>The benefits of social media marketing for businesses.</a:t>
            </a:r>
            <a:endParaRPr lang="en-US" sz="2400" spc="-48">
              <a:solidFill>
                <a:srgbClr val="36211B"/>
              </a:solidFill>
              <a:latin typeface="Public Sans Thin"/>
            </a:endParaRPr>
          </a:p>
        </p:txBody>
      </p:sp>
      <p:sp>
        <p:nvSpPr>
          <p:cNvPr id="10" name="TextBox 10"/>
          <p:cNvSpPr txBox="1"/>
          <p:nvPr/>
        </p:nvSpPr>
        <p:spPr>
          <a:xfrm>
            <a:off x="15160864" y="8843010"/>
            <a:ext cx="2098436" cy="415290"/>
          </a:xfrm>
          <a:prstGeom prst="rect">
            <a:avLst/>
          </a:prstGeom>
        </p:spPr>
        <p:txBody>
          <a:bodyPr lIns="0" tIns="0" rIns="0" bIns="0" rtlCol="0" anchor="t">
            <a:spAutoFit/>
          </a:bodyPr>
          <a:lstStyle/>
          <a:p>
            <a:pPr algn="r">
              <a:lnSpc>
                <a:spcPts val="3360"/>
              </a:lnSpc>
            </a:pPr>
            <a:r>
              <a:rPr lang="en-US" sz="2400" spc="-48">
                <a:solidFill>
                  <a:srgbClr val="E8E6E3"/>
                </a:solidFill>
                <a:latin typeface="Public Sans Thin"/>
              </a:rPr>
              <a:t>4</a:t>
            </a:r>
            <a:endParaRPr lang="en-US" sz="2400" spc="-48">
              <a:solidFill>
                <a:srgbClr val="E8E6E3"/>
              </a:solidFill>
              <a:latin typeface="Public Sans Thin"/>
            </a:endParaRPr>
          </a:p>
        </p:txBody>
      </p:sp>
      <p:sp>
        <p:nvSpPr>
          <p:cNvPr id="11" name="TextBox 11"/>
          <p:cNvSpPr txBox="1"/>
          <p:nvPr/>
        </p:nvSpPr>
        <p:spPr>
          <a:xfrm>
            <a:off x="1028700" y="1800225"/>
            <a:ext cx="5615367" cy="613410"/>
          </a:xfrm>
          <a:prstGeom prst="rect">
            <a:avLst/>
          </a:prstGeom>
        </p:spPr>
        <p:txBody>
          <a:bodyPr lIns="0" tIns="0" rIns="0" bIns="0" rtlCol="0" anchor="t">
            <a:spAutoFit/>
          </a:bodyPr>
          <a:lstStyle/>
          <a:p>
            <a:pPr>
              <a:lnSpc>
                <a:spcPts val="5040"/>
              </a:lnSpc>
            </a:pPr>
            <a:r>
              <a:rPr lang="en-US" sz="3600" spc="-144">
                <a:solidFill>
                  <a:srgbClr val="36211B"/>
                </a:solidFill>
                <a:latin typeface="Fraunces Light"/>
              </a:rPr>
              <a:t>Overview</a:t>
            </a:r>
            <a:endParaRPr lang="en-US" sz="3600" spc="-144">
              <a:solidFill>
                <a:srgbClr val="36211B"/>
              </a:solidFill>
              <a:latin typeface="Fraunce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8E6E3"/>
        </a:solidFill>
        <a:effectLst/>
      </p:bgPr>
    </p:bg>
    <p:spTree>
      <p:nvGrpSpPr>
        <p:cNvPr id="1" name=""/>
        <p:cNvGrpSpPr/>
        <p:nvPr/>
      </p:nvGrpSpPr>
      <p:grpSpPr>
        <a:xfrm>
          <a:off x="0" y="0"/>
          <a:ext cx="0" cy="0"/>
          <a:chOff x="0" y="0"/>
          <a:chExt cx="0" cy="0"/>
        </a:xfrm>
      </p:grpSpPr>
      <p:sp>
        <p:nvSpPr>
          <p:cNvPr id="2" name="AutoShape 2"/>
          <p:cNvSpPr/>
          <p:nvPr/>
        </p:nvSpPr>
        <p:spPr>
          <a:xfrm>
            <a:off x="3576310" y="9079230"/>
            <a:ext cx="5588773" cy="0"/>
          </a:xfrm>
          <a:prstGeom prst="line">
            <a:avLst/>
          </a:prstGeom>
          <a:ln w="9525" cap="flat">
            <a:solidFill>
              <a:srgbClr val="36211B"/>
            </a:solidFill>
            <a:prstDash val="solid"/>
            <a:headEnd type="none" w="sm" len="sm"/>
            <a:tailEnd type="none" w="sm" len="sm"/>
          </a:ln>
        </p:spPr>
      </p:sp>
      <p:sp>
        <p:nvSpPr>
          <p:cNvPr id="3" name="Freeform 3"/>
          <p:cNvSpPr/>
          <p:nvPr/>
        </p:nvSpPr>
        <p:spPr>
          <a:xfrm>
            <a:off x="0" y="0"/>
            <a:ext cx="18288000" cy="376223"/>
          </a:xfrm>
          <a:custGeom>
            <a:avLst/>
            <a:gdLst/>
            <a:ahLst/>
            <a:cxnLst/>
            <a:rect l="l" t="t" r="r" b="b"/>
            <a:pathLst>
              <a:path w="18288000" h="376223">
                <a:moveTo>
                  <a:pt x="0" y="0"/>
                </a:moveTo>
                <a:lnTo>
                  <a:pt x="18288000" y="0"/>
                </a:lnTo>
                <a:lnTo>
                  <a:pt x="18288000" y="376223"/>
                </a:lnTo>
                <a:lnTo>
                  <a:pt x="0" y="376223"/>
                </a:lnTo>
                <a:lnTo>
                  <a:pt x="0" y="0"/>
                </a:lnTo>
                <a:close/>
              </a:path>
            </a:pathLst>
          </a:custGeom>
          <a:blipFill>
            <a:blip r:embed="rId1"/>
            <a:stretch>
              <a:fillRect t="-1531929" b="-1102351"/>
            </a:stretch>
          </a:blipFill>
        </p:spPr>
      </p:sp>
      <p:sp>
        <p:nvSpPr>
          <p:cNvPr id="4" name="TextBox 4"/>
          <p:cNvSpPr txBox="1"/>
          <p:nvPr/>
        </p:nvSpPr>
        <p:spPr>
          <a:xfrm>
            <a:off x="1028700" y="8843010"/>
            <a:ext cx="2547610"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TEAM 2</a:t>
            </a:r>
            <a:endParaRPr lang="en-US" sz="2400" spc="-48">
              <a:solidFill>
                <a:srgbClr val="36211B"/>
              </a:solidFill>
              <a:latin typeface="Public Sans Medium"/>
            </a:endParaRPr>
          </a:p>
        </p:txBody>
      </p:sp>
      <p:sp>
        <p:nvSpPr>
          <p:cNvPr id="5" name="TextBox 5"/>
          <p:cNvSpPr txBox="1"/>
          <p:nvPr/>
        </p:nvSpPr>
        <p:spPr>
          <a:xfrm>
            <a:off x="1028700" y="792480"/>
            <a:ext cx="3710767"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Current Landscape</a:t>
            </a:r>
            <a:endParaRPr lang="en-US" sz="2400" spc="-48">
              <a:solidFill>
                <a:srgbClr val="36211B"/>
              </a:solidFill>
              <a:latin typeface="Public Sans Medium"/>
            </a:endParaRPr>
          </a:p>
        </p:txBody>
      </p:sp>
      <p:sp>
        <p:nvSpPr>
          <p:cNvPr id="6" name="Freeform 6"/>
          <p:cNvSpPr/>
          <p:nvPr/>
        </p:nvSpPr>
        <p:spPr>
          <a:xfrm>
            <a:off x="1028700" y="3577426"/>
            <a:ext cx="7116897" cy="2121531"/>
          </a:xfrm>
          <a:custGeom>
            <a:avLst/>
            <a:gdLst/>
            <a:ahLst/>
            <a:cxnLst/>
            <a:rect l="l" t="t" r="r" b="b"/>
            <a:pathLst>
              <a:path w="7116897" h="2121531">
                <a:moveTo>
                  <a:pt x="0" y="0"/>
                </a:moveTo>
                <a:lnTo>
                  <a:pt x="7116897" y="0"/>
                </a:lnTo>
                <a:lnTo>
                  <a:pt x="7116897" y="2121531"/>
                </a:lnTo>
                <a:lnTo>
                  <a:pt x="0" y="2121531"/>
                </a:lnTo>
                <a:lnTo>
                  <a:pt x="0" y="0"/>
                </a:lnTo>
                <a:close/>
              </a:path>
            </a:pathLst>
          </a:custGeom>
          <a:blipFill>
            <a:blip r:embed="rId2"/>
            <a:stretch>
              <a:fillRect l="-14454" t="-42292" r="-14028" b="-144328"/>
            </a:stretch>
          </a:blipFill>
        </p:spPr>
      </p:sp>
      <p:sp>
        <p:nvSpPr>
          <p:cNvPr id="7" name="Freeform 7"/>
          <p:cNvSpPr/>
          <p:nvPr/>
        </p:nvSpPr>
        <p:spPr>
          <a:xfrm>
            <a:off x="10142403" y="3577426"/>
            <a:ext cx="7116897" cy="2121531"/>
          </a:xfrm>
          <a:custGeom>
            <a:avLst/>
            <a:gdLst/>
            <a:ahLst/>
            <a:cxnLst/>
            <a:rect l="l" t="t" r="r" b="b"/>
            <a:pathLst>
              <a:path w="7116897" h="2121531">
                <a:moveTo>
                  <a:pt x="0" y="0"/>
                </a:moveTo>
                <a:lnTo>
                  <a:pt x="7116897" y="0"/>
                </a:lnTo>
                <a:lnTo>
                  <a:pt x="7116897" y="2121531"/>
                </a:lnTo>
                <a:lnTo>
                  <a:pt x="0" y="2121531"/>
                </a:lnTo>
                <a:lnTo>
                  <a:pt x="0" y="0"/>
                </a:lnTo>
                <a:close/>
              </a:path>
            </a:pathLst>
          </a:custGeom>
          <a:blipFill>
            <a:blip r:embed="rId3"/>
            <a:stretch>
              <a:fillRect t="-61750" b="-61750"/>
            </a:stretch>
          </a:blipFill>
        </p:spPr>
      </p:sp>
      <p:sp>
        <p:nvSpPr>
          <p:cNvPr id="8" name="TextBox 8"/>
          <p:cNvSpPr txBox="1"/>
          <p:nvPr/>
        </p:nvSpPr>
        <p:spPr>
          <a:xfrm>
            <a:off x="1028700" y="6299032"/>
            <a:ext cx="7116897" cy="20916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The number of social media users worldwide has been steadily increasing over the past few years. In 2022, it is estimated that there are 4.8 billion active social media users globally, which represents approximately 60% of the world's population.</a:t>
            </a:r>
            <a:endParaRPr lang="en-US" sz="2400" spc="-48">
              <a:solidFill>
                <a:srgbClr val="36211B"/>
              </a:solidFill>
              <a:latin typeface="Public Sans Thin"/>
            </a:endParaRPr>
          </a:p>
        </p:txBody>
      </p:sp>
      <p:sp>
        <p:nvSpPr>
          <p:cNvPr id="9" name="TextBox 9"/>
          <p:cNvSpPr txBox="1"/>
          <p:nvPr/>
        </p:nvSpPr>
        <p:spPr>
          <a:xfrm>
            <a:off x="15160864" y="8843010"/>
            <a:ext cx="2098436"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Thin"/>
              </a:rPr>
              <a:t>5</a:t>
            </a:r>
            <a:endParaRPr lang="en-US" sz="2400" spc="-48">
              <a:solidFill>
                <a:srgbClr val="36211B"/>
              </a:solidFill>
              <a:latin typeface="Public Sans Thin"/>
            </a:endParaRPr>
          </a:p>
        </p:txBody>
      </p:sp>
      <p:sp>
        <p:nvSpPr>
          <p:cNvPr id="10" name="TextBox 10"/>
          <p:cNvSpPr txBox="1"/>
          <p:nvPr/>
        </p:nvSpPr>
        <p:spPr>
          <a:xfrm>
            <a:off x="1028700" y="1800225"/>
            <a:ext cx="7116897" cy="1251585"/>
          </a:xfrm>
          <a:prstGeom prst="rect">
            <a:avLst/>
          </a:prstGeom>
        </p:spPr>
        <p:txBody>
          <a:bodyPr lIns="0" tIns="0" rIns="0" bIns="0" rtlCol="0" anchor="t">
            <a:spAutoFit/>
          </a:bodyPr>
          <a:lstStyle/>
          <a:p>
            <a:pPr>
              <a:lnSpc>
                <a:spcPts val="5040"/>
              </a:lnSpc>
            </a:pPr>
            <a:r>
              <a:rPr lang="en-US" sz="3600" spc="-144">
                <a:solidFill>
                  <a:srgbClr val="36211B"/>
                </a:solidFill>
                <a:latin typeface="Fraunces Light"/>
              </a:rPr>
              <a:t>The increasing number of social media users worldwide</a:t>
            </a:r>
            <a:endParaRPr lang="en-US" sz="3600" spc="-144">
              <a:solidFill>
                <a:srgbClr val="36211B"/>
              </a:solidFill>
              <a:latin typeface="Fraunces Light"/>
            </a:endParaRPr>
          </a:p>
        </p:txBody>
      </p:sp>
      <p:sp>
        <p:nvSpPr>
          <p:cNvPr id="11" name="TextBox 11"/>
          <p:cNvSpPr txBox="1"/>
          <p:nvPr/>
        </p:nvSpPr>
        <p:spPr>
          <a:xfrm>
            <a:off x="10142403" y="6299032"/>
            <a:ext cx="7116897" cy="20916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It has led to the democratization of information and has given a voice to people who were previously marginalized. However, it has also been criticized for promoting unhealthy comparisons and unrealistic expectations.</a:t>
            </a:r>
            <a:endParaRPr lang="en-US" sz="2400" spc="-48">
              <a:solidFill>
                <a:srgbClr val="36211B"/>
              </a:solidFill>
              <a:latin typeface="Public Sans Thin"/>
            </a:endParaRPr>
          </a:p>
        </p:txBody>
      </p:sp>
      <p:sp>
        <p:nvSpPr>
          <p:cNvPr id="12" name="TextBox 12"/>
          <p:cNvSpPr txBox="1"/>
          <p:nvPr/>
        </p:nvSpPr>
        <p:spPr>
          <a:xfrm>
            <a:off x="10142403" y="1800225"/>
            <a:ext cx="7116897" cy="1251585"/>
          </a:xfrm>
          <a:prstGeom prst="rect">
            <a:avLst/>
          </a:prstGeom>
        </p:spPr>
        <p:txBody>
          <a:bodyPr lIns="0" tIns="0" rIns="0" bIns="0" rtlCol="0" anchor="t">
            <a:spAutoFit/>
          </a:bodyPr>
          <a:lstStyle/>
          <a:p>
            <a:pPr>
              <a:lnSpc>
                <a:spcPts val="5040"/>
              </a:lnSpc>
            </a:pPr>
            <a:r>
              <a:rPr lang="en-US" sz="3600" spc="-144">
                <a:solidFill>
                  <a:srgbClr val="36211B"/>
                </a:solidFill>
                <a:latin typeface="Fraunces Light"/>
              </a:rPr>
              <a:t>The impact of social media on society and culture</a:t>
            </a:r>
            <a:endParaRPr lang="en-US" sz="3600" spc="-144">
              <a:solidFill>
                <a:srgbClr val="36211B"/>
              </a:solidFill>
              <a:latin typeface="Fraunces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8E6E3"/>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376223"/>
          </a:xfrm>
          <a:custGeom>
            <a:avLst/>
            <a:gdLst/>
            <a:ahLst/>
            <a:cxnLst/>
            <a:rect l="l" t="t" r="r" b="b"/>
            <a:pathLst>
              <a:path w="18288000" h="376223">
                <a:moveTo>
                  <a:pt x="0" y="0"/>
                </a:moveTo>
                <a:lnTo>
                  <a:pt x="18288000" y="0"/>
                </a:lnTo>
                <a:lnTo>
                  <a:pt x="18288000" y="376223"/>
                </a:lnTo>
                <a:lnTo>
                  <a:pt x="0" y="376223"/>
                </a:lnTo>
                <a:lnTo>
                  <a:pt x="0" y="0"/>
                </a:lnTo>
                <a:close/>
              </a:path>
            </a:pathLst>
          </a:custGeom>
          <a:blipFill>
            <a:blip r:embed="rId1"/>
            <a:stretch>
              <a:fillRect t="-1531929" b="-1102351"/>
            </a:stretch>
          </a:blipFill>
        </p:spPr>
      </p:sp>
      <p:sp>
        <p:nvSpPr>
          <p:cNvPr id="3" name="TextBox 3"/>
          <p:cNvSpPr txBox="1"/>
          <p:nvPr/>
        </p:nvSpPr>
        <p:spPr>
          <a:xfrm>
            <a:off x="1028700" y="792480"/>
            <a:ext cx="3710767"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Impact on Business</a:t>
            </a:r>
            <a:endParaRPr lang="en-US" sz="2400" spc="-48">
              <a:solidFill>
                <a:srgbClr val="36211B"/>
              </a:solidFill>
              <a:latin typeface="Public Sans Medium"/>
            </a:endParaRPr>
          </a:p>
        </p:txBody>
      </p:sp>
      <p:sp>
        <p:nvSpPr>
          <p:cNvPr id="4" name="Freeform 4"/>
          <p:cNvSpPr/>
          <p:nvPr/>
        </p:nvSpPr>
        <p:spPr>
          <a:xfrm>
            <a:off x="5189337" y="1880985"/>
            <a:ext cx="5763405" cy="3140706"/>
          </a:xfrm>
          <a:custGeom>
            <a:avLst/>
            <a:gdLst/>
            <a:ahLst/>
            <a:cxnLst/>
            <a:rect l="l" t="t" r="r" b="b"/>
            <a:pathLst>
              <a:path w="5763405" h="3140706">
                <a:moveTo>
                  <a:pt x="0" y="0"/>
                </a:moveTo>
                <a:lnTo>
                  <a:pt x="5763405" y="0"/>
                </a:lnTo>
                <a:lnTo>
                  <a:pt x="5763405" y="3140706"/>
                </a:lnTo>
                <a:lnTo>
                  <a:pt x="0" y="3140706"/>
                </a:lnTo>
                <a:lnTo>
                  <a:pt x="0" y="0"/>
                </a:lnTo>
                <a:close/>
              </a:path>
            </a:pathLst>
          </a:custGeom>
          <a:blipFill>
            <a:blip r:embed="rId2"/>
            <a:stretch>
              <a:fillRect t="-9261" r="-23484" b="-41711"/>
            </a:stretch>
          </a:blipFill>
        </p:spPr>
      </p:sp>
      <p:sp>
        <p:nvSpPr>
          <p:cNvPr id="5" name="TextBox 5"/>
          <p:cNvSpPr txBox="1"/>
          <p:nvPr/>
        </p:nvSpPr>
        <p:spPr>
          <a:xfrm>
            <a:off x="5189337" y="4606401"/>
            <a:ext cx="5763405"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Access to a large and diverse audience.</a:t>
            </a:r>
            <a:endParaRPr lang="en-US" sz="2400" spc="-48">
              <a:solidFill>
                <a:srgbClr val="36211B"/>
              </a:solidFill>
              <a:latin typeface="Public Sans Thin"/>
            </a:endParaRPr>
          </a:p>
        </p:txBody>
      </p:sp>
      <p:sp>
        <p:nvSpPr>
          <p:cNvPr id="6" name="TextBox 6"/>
          <p:cNvSpPr txBox="1"/>
          <p:nvPr/>
        </p:nvSpPr>
        <p:spPr>
          <a:xfrm>
            <a:off x="15160864" y="8843010"/>
            <a:ext cx="2098436"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Thin"/>
              </a:rPr>
              <a:t>6</a:t>
            </a:r>
            <a:endParaRPr lang="en-US" sz="2400" spc="-48">
              <a:solidFill>
                <a:srgbClr val="36211B"/>
              </a:solidFill>
              <a:latin typeface="Public Sans Thin"/>
            </a:endParaRPr>
          </a:p>
        </p:txBody>
      </p:sp>
      <p:sp>
        <p:nvSpPr>
          <p:cNvPr id="7" name="Freeform 7"/>
          <p:cNvSpPr/>
          <p:nvPr/>
        </p:nvSpPr>
        <p:spPr>
          <a:xfrm>
            <a:off x="11495895" y="1880985"/>
            <a:ext cx="5763405" cy="3140706"/>
          </a:xfrm>
          <a:custGeom>
            <a:avLst/>
            <a:gdLst/>
            <a:ahLst/>
            <a:cxnLst/>
            <a:rect l="l" t="t" r="r" b="b"/>
            <a:pathLst>
              <a:path w="5763405" h="3140706">
                <a:moveTo>
                  <a:pt x="0" y="0"/>
                </a:moveTo>
                <a:lnTo>
                  <a:pt x="5763405" y="0"/>
                </a:lnTo>
                <a:lnTo>
                  <a:pt x="5763405" y="3140706"/>
                </a:lnTo>
                <a:lnTo>
                  <a:pt x="0" y="3140706"/>
                </a:lnTo>
                <a:lnTo>
                  <a:pt x="0" y="0"/>
                </a:lnTo>
                <a:close/>
              </a:path>
            </a:pathLst>
          </a:custGeom>
          <a:blipFill>
            <a:blip r:embed="rId3"/>
            <a:stretch>
              <a:fillRect b="-22261"/>
            </a:stretch>
          </a:blipFill>
        </p:spPr>
      </p:sp>
      <p:sp>
        <p:nvSpPr>
          <p:cNvPr id="8" name="TextBox 8"/>
          <p:cNvSpPr txBox="1"/>
          <p:nvPr/>
        </p:nvSpPr>
        <p:spPr>
          <a:xfrm>
            <a:off x="11495895" y="4606401"/>
            <a:ext cx="5763405"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A cost-effective way</a:t>
            </a:r>
            <a:endParaRPr lang="en-US" sz="2400" spc="-48">
              <a:solidFill>
                <a:srgbClr val="36211B"/>
              </a:solidFill>
              <a:latin typeface="Public Sans Thin"/>
            </a:endParaRPr>
          </a:p>
        </p:txBody>
      </p:sp>
      <p:sp>
        <p:nvSpPr>
          <p:cNvPr id="9" name="Freeform 9"/>
          <p:cNvSpPr/>
          <p:nvPr/>
        </p:nvSpPr>
        <p:spPr>
          <a:xfrm>
            <a:off x="5189337" y="5265309"/>
            <a:ext cx="5763405" cy="3140706"/>
          </a:xfrm>
          <a:custGeom>
            <a:avLst/>
            <a:gdLst/>
            <a:ahLst/>
            <a:cxnLst/>
            <a:rect l="l" t="t" r="r" b="b"/>
            <a:pathLst>
              <a:path w="5763405" h="3140706">
                <a:moveTo>
                  <a:pt x="0" y="0"/>
                </a:moveTo>
                <a:lnTo>
                  <a:pt x="5763405" y="0"/>
                </a:lnTo>
                <a:lnTo>
                  <a:pt x="5763405" y="3140706"/>
                </a:lnTo>
                <a:lnTo>
                  <a:pt x="0" y="3140706"/>
                </a:lnTo>
                <a:lnTo>
                  <a:pt x="0" y="0"/>
                </a:lnTo>
                <a:close/>
              </a:path>
            </a:pathLst>
          </a:custGeom>
          <a:blipFill>
            <a:blip r:embed="rId4"/>
            <a:stretch>
              <a:fillRect t="-11130" b="-11130"/>
            </a:stretch>
          </a:blipFill>
        </p:spPr>
      </p:sp>
      <p:sp>
        <p:nvSpPr>
          <p:cNvPr id="10" name="Freeform 10"/>
          <p:cNvSpPr/>
          <p:nvPr/>
        </p:nvSpPr>
        <p:spPr>
          <a:xfrm>
            <a:off x="11495895" y="5265309"/>
            <a:ext cx="5763405" cy="3140706"/>
          </a:xfrm>
          <a:custGeom>
            <a:avLst/>
            <a:gdLst/>
            <a:ahLst/>
            <a:cxnLst/>
            <a:rect l="l" t="t" r="r" b="b"/>
            <a:pathLst>
              <a:path w="5763405" h="3140706">
                <a:moveTo>
                  <a:pt x="0" y="0"/>
                </a:moveTo>
                <a:lnTo>
                  <a:pt x="5763405" y="0"/>
                </a:lnTo>
                <a:lnTo>
                  <a:pt x="5763405" y="3140706"/>
                </a:lnTo>
                <a:lnTo>
                  <a:pt x="0" y="3140706"/>
                </a:lnTo>
                <a:lnTo>
                  <a:pt x="0" y="0"/>
                </a:lnTo>
                <a:close/>
              </a:path>
            </a:pathLst>
          </a:custGeom>
          <a:blipFill>
            <a:blip r:embed="rId5"/>
            <a:stretch>
              <a:fillRect t="-11245" b="-11245"/>
            </a:stretch>
          </a:blipFill>
        </p:spPr>
      </p:sp>
      <p:sp>
        <p:nvSpPr>
          <p:cNvPr id="11" name="TextBox 11"/>
          <p:cNvSpPr txBox="1"/>
          <p:nvPr/>
        </p:nvSpPr>
        <p:spPr>
          <a:xfrm>
            <a:off x="5189337" y="7990725"/>
            <a:ext cx="5763405"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Direct engage to customers</a:t>
            </a:r>
            <a:endParaRPr lang="en-US" sz="2400" spc="-48">
              <a:solidFill>
                <a:srgbClr val="36211B"/>
              </a:solidFill>
              <a:latin typeface="Public Sans Thin"/>
            </a:endParaRPr>
          </a:p>
        </p:txBody>
      </p:sp>
      <p:sp>
        <p:nvSpPr>
          <p:cNvPr id="12" name="TextBox 12"/>
          <p:cNvSpPr txBox="1"/>
          <p:nvPr/>
        </p:nvSpPr>
        <p:spPr>
          <a:xfrm>
            <a:off x="11495895" y="7990725"/>
            <a:ext cx="5763405"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Brand reputation management</a:t>
            </a:r>
            <a:endParaRPr lang="en-US" sz="2400" spc="-48">
              <a:solidFill>
                <a:srgbClr val="36211B"/>
              </a:solidFill>
              <a:latin typeface="Public Sans Thin"/>
            </a:endParaRPr>
          </a:p>
        </p:txBody>
      </p:sp>
      <p:sp>
        <p:nvSpPr>
          <p:cNvPr id="13" name="AutoShape 13"/>
          <p:cNvSpPr/>
          <p:nvPr/>
        </p:nvSpPr>
        <p:spPr>
          <a:xfrm>
            <a:off x="3576310" y="9079230"/>
            <a:ext cx="5588773" cy="0"/>
          </a:xfrm>
          <a:prstGeom prst="line">
            <a:avLst/>
          </a:prstGeom>
          <a:ln w="9525" cap="flat">
            <a:solidFill>
              <a:srgbClr val="36211B"/>
            </a:solidFill>
            <a:prstDash val="solid"/>
            <a:headEnd type="none" w="sm" len="sm"/>
            <a:tailEnd type="none" w="sm" len="sm"/>
          </a:ln>
        </p:spPr>
      </p:sp>
      <p:sp>
        <p:nvSpPr>
          <p:cNvPr id="14" name="TextBox 14"/>
          <p:cNvSpPr txBox="1"/>
          <p:nvPr/>
        </p:nvSpPr>
        <p:spPr>
          <a:xfrm>
            <a:off x="1028700" y="8843010"/>
            <a:ext cx="2547610"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TEAM 2</a:t>
            </a:r>
            <a:endParaRPr lang="en-US" sz="2400" spc="-48">
              <a:solidFill>
                <a:srgbClr val="36211B"/>
              </a:solidFill>
              <a:latin typeface="Public Sans Medium"/>
            </a:endParaRPr>
          </a:p>
        </p:txBody>
      </p:sp>
      <p:sp>
        <p:nvSpPr>
          <p:cNvPr id="15" name="TextBox 15"/>
          <p:cNvSpPr txBox="1"/>
          <p:nvPr/>
        </p:nvSpPr>
        <p:spPr>
          <a:xfrm>
            <a:off x="1028700" y="1800225"/>
            <a:ext cx="3445424" cy="3804285"/>
          </a:xfrm>
          <a:prstGeom prst="rect">
            <a:avLst/>
          </a:prstGeom>
        </p:spPr>
        <p:txBody>
          <a:bodyPr lIns="0" tIns="0" rIns="0" bIns="0" rtlCol="0" anchor="t">
            <a:spAutoFit/>
          </a:bodyPr>
          <a:lstStyle/>
          <a:p>
            <a:pPr>
              <a:lnSpc>
                <a:spcPts val="5040"/>
              </a:lnSpc>
            </a:pPr>
            <a:r>
              <a:rPr lang="en-US" sz="3600" spc="-144">
                <a:solidFill>
                  <a:srgbClr val="36211B"/>
                </a:solidFill>
                <a:latin typeface="Fraunces Light"/>
              </a:rPr>
              <a:t>Social media has transformed the way businesses operate and communicate with customers.</a:t>
            </a:r>
            <a:endParaRPr lang="en-US" sz="3600" spc="-144">
              <a:solidFill>
                <a:srgbClr val="36211B"/>
              </a:solidFill>
              <a:latin typeface="Fraunces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8E6E3"/>
        </a:solidFill>
        <a:effectLst/>
      </p:bgPr>
    </p:bg>
    <p:spTree>
      <p:nvGrpSpPr>
        <p:cNvPr id="1" name=""/>
        <p:cNvGrpSpPr/>
        <p:nvPr/>
      </p:nvGrpSpPr>
      <p:grpSpPr>
        <a:xfrm>
          <a:off x="0" y="0"/>
          <a:ext cx="0" cy="0"/>
          <a:chOff x="0" y="0"/>
          <a:chExt cx="0" cy="0"/>
        </a:xfrm>
      </p:grpSpPr>
      <p:sp>
        <p:nvSpPr>
          <p:cNvPr id="2" name="Freeform 2"/>
          <p:cNvSpPr/>
          <p:nvPr/>
        </p:nvSpPr>
        <p:spPr>
          <a:xfrm>
            <a:off x="10045560" y="0"/>
            <a:ext cx="8242440" cy="10287000"/>
          </a:xfrm>
          <a:custGeom>
            <a:avLst/>
            <a:gdLst/>
            <a:ahLst/>
            <a:cxnLst/>
            <a:rect l="l" t="t" r="r" b="b"/>
            <a:pathLst>
              <a:path w="8242440" h="10287000">
                <a:moveTo>
                  <a:pt x="0" y="0"/>
                </a:moveTo>
                <a:lnTo>
                  <a:pt x="8242440" y="0"/>
                </a:lnTo>
                <a:lnTo>
                  <a:pt x="8242440" y="10287000"/>
                </a:lnTo>
                <a:lnTo>
                  <a:pt x="0" y="10287000"/>
                </a:lnTo>
                <a:lnTo>
                  <a:pt x="0" y="0"/>
                </a:lnTo>
                <a:close/>
              </a:path>
            </a:pathLst>
          </a:custGeom>
          <a:blipFill>
            <a:blip r:embed="rId1"/>
            <a:stretch>
              <a:fillRect l="-47940" r="-39384"/>
            </a:stretch>
          </a:blipFill>
        </p:spPr>
      </p:sp>
      <p:sp>
        <p:nvSpPr>
          <p:cNvPr id="3" name="Freeform 3"/>
          <p:cNvSpPr/>
          <p:nvPr/>
        </p:nvSpPr>
        <p:spPr>
          <a:xfrm>
            <a:off x="0" y="0"/>
            <a:ext cx="18288000" cy="376223"/>
          </a:xfrm>
          <a:custGeom>
            <a:avLst/>
            <a:gdLst/>
            <a:ahLst/>
            <a:cxnLst/>
            <a:rect l="l" t="t" r="r" b="b"/>
            <a:pathLst>
              <a:path w="18288000" h="376223">
                <a:moveTo>
                  <a:pt x="0" y="0"/>
                </a:moveTo>
                <a:lnTo>
                  <a:pt x="18288000" y="0"/>
                </a:lnTo>
                <a:lnTo>
                  <a:pt x="18288000" y="376223"/>
                </a:lnTo>
                <a:lnTo>
                  <a:pt x="0" y="376223"/>
                </a:lnTo>
                <a:lnTo>
                  <a:pt x="0" y="0"/>
                </a:lnTo>
                <a:close/>
              </a:path>
            </a:pathLst>
          </a:custGeom>
          <a:blipFill>
            <a:blip r:embed="rId2"/>
            <a:stretch>
              <a:fillRect t="-1531929" b="-1102351"/>
            </a:stretch>
          </a:blipFill>
        </p:spPr>
      </p:sp>
      <p:sp>
        <p:nvSpPr>
          <p:cNvPr id="4" name="AutoShape 4"/>
          <p:cNvSpPr/>
          <p:nvPr/>
        </p:nvSpPr>
        <p:spPr>
          <a:xfrm>
            <a:off x="3576310" y="9079230"/>
            <a:ext cx="5588773" cy="0"/>
          </a:xfrm>
          <a:prstGeom prst="line">
            <a:avLst/>
          </a:prstGeom>
          <a:ln w="9525" cap="flat">
            <a:solidFill>
              <a:srgbClr val="36211B"/>
            </a:solidFill>
            <a:prstDash val="solid"/>
            <a:headEnd type="none" w="sm" len="sm"/>
            <a:tailEnd type="none" w="sm" len="sm"/>
          </a:ln>
        </p:spPr>
      </p:sp>
      <p:sp>
        <p:nvSpPr>
          <p:cNvPr id="5" name="TextBox 5"/>
          <p:cNvSpPr txBox="1"/>
          <p:nvPr/>
        </p:nvSpPr>
        <p:spPr>
          <a:xfrm>
            <a:off x="1028700" y="792480"/>
            <a:ext cx="3710767"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Conclusion</a:t>
            </a:r>
            <a:endParaRPr lang="en-US" sz="2400" spc="-48">
              <a:solidFill>
                <a:srgbClr val="36211B"/>
              </a:solidFill>
              <a:latin typeface="Public Sans Medium"/>
            </a:endParaRPr>
          </a:p>
        </p:txBody>
      </p:sp>
      <p:sp>
        <p:nvSpPr>
          <p:cNvPr id="6" name="TextBox 6"/>
          <p:cNvSpPr txBox="1"/>
          <p:nvPr/>
        </p:nvSpPr>
        <p:spPr>
          <a:xfrm>
            <a:off x="15160864" y="8843010"/>
            <a:ext cx="2098436" cy="415290"/>
          </a:xfrm>
          <a:prstGeom prst="rect">
            <a:avLst/>
          </a:prstGeom>
        </p:spPr>
        <p:txBody>
          <a:bodyPr lIns="0" tIns="0" rIns="0" bIns="0" rtlCol="0" anchor="t">
            <a:spAutoFit/>
          </a:bodyPr>
          <a:lstStyle/>
          <a:p>
            <a:pPr algn="r">
              <a:lnSpc>
                <a:spcPts val="3360"/>
              </a:lnSpc>
            </a:pPr>
            <a:r>
              <a:rPr lang="en-US" sz="2400" spc="-48">
                <a:solidFill>
                  <a:srgbClr val="E8E6E3"/>
                </a:solidFill>
                <a:latin typeface="Public Sans Thin"/>
              </a:rPr>
              <a:t>8</a:t>
            </a:r>
            <a:endParaRPr lang="en-US" sz="2400" spc="-48">
              <a:solidFill>
                <a:srgbClr val="E8E6E3"/>
              </a:solidFill>
              <a:latin typeface="Public Sans Thin"/>
            </a:endParaRPr>
          </a:p>
        </p:txBody>
      </p:sp>
      <p:sp>
        <p:nvSpPr>
          <p:cNvPr id="7" name="TextBox 7"/>
          <p:cNvSpPr txBox="1"/>
          <p:nvPr/>
        </p:nvSpPr>
        <p:spPr>
          <a:xfrm>
            <a:off x="1028700" y="8843010"/>
            <a:ext cx="2547610"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TEAM 2</a:t>
            </a:r>
            <a:endParaRPr lang="en-US" sz="2400" spc="-48">
              <a:solidFill>
                <a:srgbClr val="36211B"/>
              </a:solidFill>
              <a:latin typeface="Public Sans Medium"/>
            </a:endParaRPr>
          </a:p>
        </p:txBody>
      </p:sp>
      <p:sp>
        <p:nvSpPr>
          <p:cNvPr id="8" name="TextBox 8"/>
          <p:cNvSpPr txBox="1"/>
          <p:nvPr/>
        </p:nvSpPr>
        <p:spPr>
          <a:xfrm>
            <a:off x="1028700" y="3197230"/>
            <a:ext cx="7127897" cy="20916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Social media has become an integral part of our daily lives, with an increasing number of users worldwide. The impact of social media on society and culture is undeniable, and it has also brought significant benefits to businesses.</a:t>
            </a:r>
            <a:endParaRPr lang="en-US" sz="2400" spc="-48">
              <a:solidFill>
                <a:srgbClr val="36211B"/>
              </a:solidFill>
              <a:latin typeface="Public Sans Thin"/>
            </a:endParaRPr>
          </a:p>
        </p:txBody>
      </p:sp>
      <p:sp>
        <p:nvSpPr>
          <p:cNvPr id="9" name="TextBox 9"/>
          <p:cNvSpPr txBox="1"/>
          <p:nvPr/>
        </p:nvSpPr>
        <p:spPr>
          <a:xfrm>
            <a:off x="1028700" y="6021079"/>
            <a:ext cx="7127897" cy="1672590"/>
          </a:xfrm>
          <a:prstGeom prst="rect">
            <a:avLst/>
          </a:prstGeom>
        </p:spPr>
        <p:txBody>
          <a:bodyPr lIns="0" tIns="0" rIns="0" bIns="0" rtlCol="0" anchor="t">
            <a:spAutoFit/>
          </a:bodyPr>
          <a:lstStyle/>
          <a:p>
            <a:pPr>
              <a:lnSpc>
                <a:spcPts val="3360"/>
              </a:lnSpc>
            </a:pPr>
            <a:r>
              <a:rPr lang="en-US" sz="2400" spc="-48">
                <a:solidFill>
                  <a:srgbClr val="36211B"/>
                </a:solidFill>
                <a:latin typeface="Public Sans Thin"/>
              </a:rPr>
              <a:t>By leveraging social media marketing, businesses can reach a wider audience, increase brand awareness, and engage with their customers on a more personal level.</a:t>
            </a:r>
            <a:endParaRPr lang="en-US" sz="2400" spc="-48">
              <a:solidFill>
                <a:srgbClr val="36211B"/>
              </a:solidFill>
              <a:latin typeface="Public Sans Thi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8E6E3"/>
        </a:solidFill>
        <a:effectLst/>
      </p:bgPr>
    </p:bg>
    <p:spTree>
      <p:nvGrpSpPr>
        <p:cNvPr id="1" name=""/>
        <p:cNvGrpSpPr/>
        <p:nvPr/>
      </p:nvGrpSpPr>
      <p:grpSpPr>
        <a:xfrm>
          <a:off x="0" y="0"/>
          <a:ext cx="0" cy="0"/>
          <a:chOff x="0" y="0"/>
          <a:chExt cx="0" cy="0"/>
        </a:xfrm>
      </p:grpSpPr>
      <p:sp>
        <p:nvSpPr>
          <p:cNvPr id="2" name="Freeform 2"/>
          <p:cNvSpPr/>
          <p:nvPr/>
        </p:nvSpPr>
        <p:spPr>
          <a:xfrm>
            <a:off x="10045560" y="0"/>
            <a:ext cx="8242440" cy="10287000"/>
          </a:xfrm>
          <a:custGeom>
            <a:avLst/>
            <a:gdLst/>
            <a:ahLst/>
            <a:cxnLst/>
            <a:rect l="l" t="t" r="r" b="b"/>
            <a:pathLst>
              <a:path w="8242440" h="10287000">
                <a:moveTo>
                  <a:pt x="0" y="0"/>
                </a:moveTo>
                <a:lnTo>
                  <a:pt x="8242440" y="0"/>
                </a:lnTo>
                <a:lnTo>
                  <a:pt x="8242440" y="10287000"/>
                </a:lnTo>
                <a:lnTo>
                  <a:pt x="0" y="10287000"/>
                </a:lnTo>
                <a:lnTo>
                  <a:pt x="0" y="0"/>
                </a:lnTo>
                <a:close/>
              </a:path>
            </a:pathLst>
          </a:custGeom>
          <a:blipFill>
            <a:blip r:embed="rId1"/>
            <a:stretch>
              <a:fillRect l="-53398" r="-33926"/>
            </a:stretch>
          </a:blipFill>
        </p:spPr>
      </p:sp>
      <p:sp>
        <p:nvSpPr>
          <p:cNvPr id="3" name="Freeform 3"/>
          <p:cNvSpPr/>
          <p:nvPr/>
        </p:nvSpPr>
        <p:spPr>
          <a:xfrm>
            <a:off x="0" y="0"/>
            <a:ext cx="18288000" cy="376223"/>
          </a:xfrm>
          <a:custGeom>
            <a:avLst/>
            <a:gdLst/>
            <a:ahLst/>
            <a:cxnLst/>
            <a:rect l="l" t="t" r="r" b="b"/>
            <a:pathLst>
              <a:path w="18288000" h="376223">
                <a:moveTo>
                  <a:pt x="0" y="0"/>
                </a:moveTo>
                <a:lnTo>
                  <a:pt x="18288000" y="0"/>
                </a:lnTo>
                <a:lnTo>
                  <a:pt x="18288000" y="376223"/>
                </a:lnTo>
                <a:lnTo>
                  <a:pt x="0" y="376223"/>
                </a:lnTo>
                <a:lnTo>
                  <a:pt x="0" y="0"/>
                </a:lnTo>
                <a:close/>
              </a:path>
            </a:pathLst>
          </a:custGeom>
          <a:blipFill>
            <a:blip r:embed="rId2"/>
            <a:stretch>
              <a:fillRect t="-1531929" b="-1102351"/>
            </a:stretch>
          </a:blipFill>
        </p:spPr>
      </p:sp>
      <p:sp>
        <p:nvSpPr>
          <p:cNvPr id="4" name="AutoShape 4"/>
          <p:cNvSpPr/>
          <p:nvPr/>
        </p:nvSpPr>
        <p:spPr>
          <a:xfrm>
            <a:off x="3576310" y="9079230"/>
            <a:ext cx="5588773" cy="0"/>
          </a:xfrm>
          <a:prstGeom prst="line">
            <a:avLst/>
          </a:prstGeom>
          <a:ln w="9525" cap="flat">
            <a:solidFill>
              <a:srgbClr val="36211B"/>
            </a:solidFill>
            <a:prstDash val="solid"/>
            <a:headEnd type="none" w="sm" len="sm"/>
            <a:tailEnd type="none" w="sm" len="sm"/>
          </a:ln>
        </p:spPr>
      </p:sp>
      <p:sp>
        <p:nvSpPr>
          <p:cNvPr id="5" name="TextBox 5"/>
          <p:cNvSpPr txBox="1"/>
          <p:nvPr/>
        </p:nvSpPr>
        <p:spPr>
          <a:xfrm>
            <a:off x="1028700" y="792480"/>
            <a:ext cx="3710767"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Q&amp;A</a:t>
            </a:r>
            <a:endParaRPr lang="en-US" sz="2400" spc="-48">
              <a:solidFill>
                <a:srgbClr val="36211B"/>
              </a:solidFill>
              <a:latin typeface="Public Sans Medium"/>
            </a:endParaRPr>
          </a:p>
        </p:txBody>
      </p:sp>
      <p:sp>
        <p:nvSpPr>
          <p:cNvPr id="6" name="TextBox 6"/>
          <p:cNvSpPr txBox="1"/>
          <p:nvPr/>
        </p:nvSpPr>
        <p:spPr>
          <a:xfrm>
            <a:off x="15160864" y="8843010"/>
            <a:ext cx="2098436" cy="415290"/>
          </a:xfrm>
          <a:prstGeom prst="rect">
            <a:avLst/>
          </a:prstGeom>
        </p:spPr>
        <p:txBody>
          <a:bodyPr lIns="0" tIns="0" rIns="0" bIns="0" rtlCol="0" anchor="t">
            <a:spAutoFit/>
          </a:bodyPr>
          <a:lstStyle/>
          <a:p>
            <a:pPr algn="r">
              <a:lnSpc>
                <a:spcPts val="3360"/>
              </a:lnSpc>
            </a:pPr>
            <a:r>
              <a:rPr lang="en-US" sz="2400" spc="-48">
                <a:solidFill>
                  <a:srgbClr val="36211B"/>
                </a:solidFill>
                <a:latin typeface="Public Sans Thin"/>
              </a:rPr>
              <a:t>9</a:t>
            </a:r>
            <a:endParaRPr lang="en-US" sz="2400" spc="-48">
              <a:solidFill>
                <a:srgbClr val="36211B"/>
              </a:solidFill>
              <a:latin typeface="Public Sans Thin"/>
            </a:endParaRPr>
          </a:p>
        </p:txBody>
      </p:sp>
      <p:sp>
        <p:nvSpPr>
          <p:cNvPr id="7" name="TextBox 7"/>
          <p:cNvSpPr txBox="1"/>
          <p:nvPr/>
        </p:nvSpPr>
        <p:spPr>
          <a:xfrm>
            <a:off x="1028700" y="8843010"/>
            <a:ext cx="2547610" cy="415290"/>
          </a:xfrm>
          <a:prstGeom prst="rect">
            <a:avLst/>
          </a:prstGeom>
        </p:spPr>
        <p:txBody>
          <a:bodyPr lIns="0" tIns="0" rIns="0" bIns="0" rtlCol="0" anchor="t">
            <a:spAutoFit/>
          </a:bodyPr>
          <a:lstStyle/>
          <a:p>
            <a:pPr>
              <a:lnSpc>
                <a:spcPts val="3360"/>
              </a:lnSpc>
            </a:pPr>
            <a:r>
              <a:rPr lang="en-US" sz="2400" spc="-48">
                <a:solidFill>
                  <a:srgbClr val="36211B"/>
                </a:solidFill>
                <a:latin typeface="Public Sans Medium"/>
              </a:rPr>
              <a:t>TEAM 2</a:t>
            </a:r>
            <a:endParaRPr lang="en-US" sz="2400" spc="-48">
              <a:solidFill>
                <a:srgbClr val="36211B"/>
              </a:solidFill>
              <a:latin typeface="Public Sans Medium"/>
            </a:endParaRPr>
          </a:p>
        </p:txBody>
      </p:sp>
      <p:sp>
        <p:nvSpPr>
          <p:cNvPr id="8" name="TextBox 8"/>
          <p:cNvSpPr txBox="1"/>
          <p:nvPr/>
        </p:nvSpPr>
        <p:spPr>
          <a:xfrm>
            <a:off x="1028700" y="4484370"/>
            <a:ext cx="7044433" cy="1251585"/>
          </a:xfrm>
          <a:prstGeom prst="rect">
            <a:avLst/>
          </a:prstGeom>
        </p:spPr>
        <p:txBody>
          <a:bodyPr lIns="0" tIns="0" rIns="0" bIns="0" rtlCol="0" anchor="t">
            <a:spAutoFit/>
          </a:bodyPr>
          <a:lstStyle/>
          <a:p>
            <a:pPr>
              <a:lnSpc>
                <a:spcPts val="5040"/>
              </a:lnSpc>
            </a:pPr>
            <a:r>
              <a:rPr lang="en-US" sz="3600" spc="-144">
                <a:solidFill>
                  <a:srgbClr val="36211B"/>
                </a:solidFill>
                <a:latin typeface="Fraunces Light"/>
              </a:rPr>
              <a:t>Please feel free to ask any questions about this presentation.</a:t>
            </a:r>
            <a:endParaRPr lang="en-US" sz="3600" spc="-144">
              <a:solidFill>
                <a:srgbClr val="36211B"/>
              </a:solidFill>
              <a:latin typeface="Fraunces Light"/>
            </a:endParaRPr>
          </a:p>
        </p:txBody>
      </p:sp>
    </p:spTree>
  </p:cSld>
  <p:clrMapOvr>
    <a:masterClrMapping/>
  </p:clrMapOvr>
</p:sld>
</file>

<file path=ppt/tags/tag1.xml><?xml version="1.0" encoding="utf-8"?>
<p:tagLst xmlns:p="http://schemas.openxmlformats.org/presentationml/2006/main">
  <p:tag name="KSO_WPP_MARK_KEY" val="3af61080-c716-4d24-9e41-f63af66bb517"/>
  <p:tag name="COMMONDATA" val="eyJoZGlkIjoiNTUzNDQyNzMyMzIxYWRkYzMzZWI0ODVjMDE3ODBjMzAif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3043</Words>
  <Application>WPS 演示</Application>
  <PresentationFormat>On-screen Show (4:3)</PresentationFormat>
  <Paragraphs>135</Paragraphs>
  <Slides>10</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10</vt:i4>
      </vt:variant>
    </vt:vector>
  </HeadingPairs>
  <TitlesOfParts>
    <vt:vector size="26" baseType="lpstr">
      <vt:lpstr>Arial</vt:lpstr>
      <vt:lpstr>宋体</vt:lpstr>
      <vt:lpstr>Wingdings</vt:lpstr>
      <vt:lpstr>Times New Roman</vt:lpstr>
      <vt:lpstr>Times New Roman Italics</vt:lpstr>
      <vt:lpstr>Calibri (MS)</vt:lpstr>
      <vt:lpstr>Times New Roman Medium</vt:lpstr>
      <vt:lpstr>Public Sans Thin</vt:lpstr>
      <vt:lpstr>Arial</vt:lpstr>
      <vt:lpstr>Fraunces Light</vt:lpstr>
      <vt:lpstr>Public Sans Medium</vt:lpstr>
      <vt:lpstr>Fraunces Light Italics</vt:lpstr>
      <vt:lpstr>Calibri</vt:lpstr>
      <vt:lpstr>微软雅黑</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Media Marketing</dc:title>
  <dc:creator/>
  <cp:lastModifiedBy>487</cp:lastModifiedBy>
  <cp:revision>3</cp:revision>
  <dcterms:created xsi:type="dcterms:W3CDTF">2006-08-16T00:00:00Z</dcterms:created>
  <dcterms:modified xsi:type="dcterms:W3CDTF">2023-08-23T08:34:30Z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1AB1CC2AFF0E48649EE33DEE77591F2C_13</vt:lpwstr>
  </property>
  <property fmtid="{D5CDD505-2E9C-101B-9397-08002B2CF9AE}" pid="3" name="KSOProductBuildVer">
    <vt:lpwstr>2052-11.1.0.14309</vt:lpwstr>
  </property>
</Properties>
</file>

<file path=docProps/thumbnail.jpeg>
</file>